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14" r:id="rId2"/>
    <p:sldId id="342" r:id="rId3"/>
    <p:sldId id="365" r:id="rId4"/>
    <p:sldId id="383" r:id="rId5"/>
    <p:sldId id="387" r:id="rId6"/>
    <p:sldId id="380" r:id="rId7"/>
    <p:sldId id="362" r:id="rId8"/>
    <p:sldId id="388" r:id="rId9"/>
    <p:sldId id="382" r:id="rId10"/>
    <p:sldId id="384" r:id="rId11"/>
    <p:sldId id="385" r:id="rId12"/>
    <p:sldId id="386" r:id="rId13"/>
    <p:sldId id="379" r:id="rId14"/>
    <p:sldId id="389" r:id="rId15"/>
    <p:sldId id="391" r:id="rId16"/>
    <p:sldId id="363" r:id="rId17"/>
    <p:sldId id="368" r:id="rId18"/>
    <p:sldId id="346" r:id="rId19"/>
    <p:sldId id="392" r:id="rId20"/>
    <p:sldId id="377" r:id="rId21"/>
    <p:sldId id="370" r:id="rId22"/>
    <p:sldId id="374" r:id="rId23"/>
    <p:sldId id="390" r:id="rId24"/>
    <p:sldId id="378" r:id="rId25"/>
    <p:sldId id="372" r:id="rId26"/>
    <p:sldId id="373" r:id="rId27"/>
    <p:sldId id="375" r:id="rId28"/>
    <p:sldId id="356" r:id="rId29"/>
    <p:sldId id="358" r:id="rId30"/>
    <p:sldId id="357" r:id="rId31"/>
    <p:sldId id="381" r:id="rId32"/>
    <p:sldId id="376" r:id="rId33"/>
    <p:sldId id="393" r:id="rId34"/>
  </p:sldIdLst>
  <p:sldSz cx="6153150" cy="3460750"/>
  <p:notesSz cx="4610100" cy="34607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0204"/>
    <a:srgbClr val="FFFD78"/>
    <a:srgbClr val="EBE59B"/>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0"/>
    <p:restoredTop sz="94729"/>
  </p:normalViewPr>
  <p:slideViewPr>
    <p:cSldViewPr>
      <p:cViewPr varScale="1">
        <p:scale>
          <a:sx n="215" d="100"/>
          <a:sy n="215" d="100"/>
        </p:scale>
        <p:origin x="1408" y="184"/>
      </p:cViewPr>
      <p:guideLst>
        <p:guide orient="horz" pos="2880"/>
        <p:guide pos="28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458B89FD-DEFD-464D-881E-D6CF4A54EC43}" type="datetimeFigureOut">
              <a:rPr lang="en-US" smtClean="0"/>
              <a:t>8/13/24</a:t>
            </a:fld>
            <a:endParaRPr lang="en-US"/>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A470E3EB-C477-B84B-B5B4-E74DB90D46C8}" type="slidenum">
              <a:rPr lang="en-US" smtClean="0"/>
              <a:t>‹#›</a:t>
            </a:fld>
            <a:endParaRPr lang="en-US"/>
          </a:p>
        </p:txBody>
      </p:sp>
    </p:spTree>
    <p:extLst>
      <p:ext uri="{BB962C8B-B14F-4D97-AF65-F5344CB8AC3E}">
        <p14:creationId xmlns:p14="http://schemas.microsoft.com/office/powerpoint/2010/main" val="184153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2</a:t>
            </a:fld>
            <a:endParaRPr lang="en-US"/>
          </a:p>
        </p:txBody>
      </p:sp>
    </p:spTree>
    <p:extLst>
      <p:ext uri="{BB962C8B-B14F-4D97-AF65-F5344CB8AC3E}">
        <p14:creationId xmlns:p14="http://schemas.microsoft.com/office/powerpoint/2010/main" val="53482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14</a:t>
            </a:fld>
            <a:endParaRPr lang="en-US"/>
          </a:p>
        </p:txBody>
      </p:sp>
    </p:spTree>
    <p:extLst>
      <p:ext uri="{BB962C8B-B14F-4D97-AF65-F5344CB8AC3E}">
        <p14:creationId xmlns:p14="http://schemas.microsoft.com/office/powerpoint/2010/main" val="234779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15</a:t>
            </a:fld>
            <a:endParaRPr lang="en-US"/>
          </a:p>
        </p:txBody>
      </p:sp>
    </p:spTree>
    <p:extLst>
      <p:ext uri="{BB962C8B-B14F-4D97-AF65-F5344CB8AC3E}">
        <p14:creationId xmlns:p14="http://schemas.microsoft.com/office/powerpoint/2010/main" val="381597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16</a:t>
            </a:fld>
            <a:endParaRPr lang="en-US"/>
          </a:p>
        </p:txBody>
      </p:sp>
    </p:spTree>
    <p:extLst>
      <p:ext uri="{BB962C8B-B14F-4D97-AF65-F5344CB8AC3E}">
        <p14:creationId xmlns:p14="http://schemas.microsoft.com/office/powerpoint/2010/main" val="262990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19</a:t>
            </a:fld>
            <a:endParaRPr lang="en-US"/>
          </a:p>
        </p:txBody>
      </p:sp>
    </p:spTree>
    <p:extLst>
      <p:ext uri="{BB962C8B-B14F-4D97-AF65-F5344CB8AC3E}">
        <p14:creationId xmlns:p14="http://schemas.microsoft.com/office/powerpoint/2010/main" val="2537895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23</a:t>
            </a:fld>
            <a:endParaRPr lang="en-US"/>
          </a:p>
        </p:txBody>
      </p:sp>
    </p:spTree>
    <p:extLst>
      <p:ext uri="{BB962C8B-B14F-4D97-AF65-F5344CB8AC3E}">
        <p14:creationId xmlns:p14="http://schemas.microsoft.com/office/powerpoint/2010/main" val="118630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3</a:t>
            </a:fld>
            <a:endParaRPr lang="en-US"/>
          </a:p>
        </p:txBody>
      </p:sp>
    </p:spTree>
    <p:extLst>
      <p:ext uri="{BB962C8B-B14F-4D97-AF65-F5344CB8AC3E}">
        <p14:creationId xmlns:p14="http://schemas.microsoft.com/office/powerpoint/2010/main" val="413108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4</a:t>
            </a:fld>
            <a:endParaRPr lang="en-US"/>
          </a:p>
        </p:txBody>
      </p:sp>
    </p:spTree>
    <p:extLst>
      <p:ext uri="{BB962C8B-B14F-4D97-AF65-F5344CB8AC3E}">
        <p14:creationId xmlns:p14="http://schemas.microsoft.com/office/powerpoint/2010/main" val="304429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5</a:t>
            </a:fld>
            <a:endParaRPr lang="en-US"/>
          </a:p>
        </p:txBody>
      </p:sp>
    </p:spTree>
    <p:extLst>
      <p:ext uri="{BB962C8B-B14F-4D97-AF65-F5344CB8AC3E}">
        <p14:creationId xmlns:p14="http://schemas.microsoft.com/office/powerpoint/2010/main" val="212246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7</a:t>
            </a:fld>
            <a:endParaRPr lang="en-US"/>
          </a:p>
        </p:txBody>
      </p:sp>
    </p:spTree>
    <p:extLst>
      <p:ext uri="{BB962C8B-B14F-4D97-AF65-F5344CB8AC3E}">
        <p14:creationId xmlns:p14="http://schemas.microsoft.com/office/powerpoint/2010/main" val="203197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9</a:t>
            </a:fld>
            <a:endParaRPr lang="en-US"/>
          </a:p>
        </p:txBody>
      </p:sp>
    </p:spTree>
    <p:extLst>
      <p:ext uri="{BB962C8B-B14F-4D97-AF65-F5344CB8AC3E}">
        <p14:creationId xmlns:p14="http://schemas.microsoft.com/office/powerpoint/2010/main" val="208633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10</a:t>
            </a:fld>
            <a:endParaRPr lang="en-US"/>
          </a:p>
        </p:txBody>
      </p:sp>
    </p:spTree>
    <p:extLst>
      <p:ext uri="{BB962C8B-B14F-4D97-AF65-F5344CB8AC3E}">
        <p14:creationId xmlns:p14="http://schemas.microsoft.com/office/powerpoint/2010/main" val="2706764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11</a:t>
            </a:fld>
            <a:endParaRPr lang="en-US"/>
          </a:p>
        </p:txBody>
      </p:sp>
    </p:spTree>
    <p:extLst>
      <p:ext uri="{BB962C8B-B14F-4D97-AF65-F5344CB8AC3E}">
        <p14:creationId xmlns:p14="http://schemas.microsoft.com/office/powerpoint/2010/main" val="382692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12</a:t>
            </a:fld>
            <a:endParaRPr lang="en-US"/>
          </a:p>
        </p:txBody>
      </p:sp>
    </p:spTree>
    <p:extLst>
      <p:ext uri="{BB962C8B-B14F-4D97-AF65-F5344CB8AC3E}">
        <p14:creationId xmlns:p14="http://schemas.microsoft.com/office/powerpoint/2010/main" val="210609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166575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361089" y="457798"/>
            <a:ext cx="5288577" cy="1831244"/>
          </a:xfrm>
          <a:prstGeom prst="rect">
            <a:avLst/>
          </a:prstGeom>
        </p:spPr>
        <p:txBody>
          <a:bodyPr vert="horz" lIns="91440" tIns="45720" rIns="91440" bIns="45720" rtlCol="0">
            <a:normAutofit/>
          </a:bodyPr>
          <a:lstStyle>
            <a:lvl1pPr marL="0" indent="0">
              <a:lnSpc>
                <a:spcPct val="100000"/>
              </a:lnSpc>
              <a:buNone/>
              <a:defRPr sz="1211">
                <a:solidFill>
                  <a:schemeClr val="bg1"/>
                </a:solidFill>
                <a:latin typeface="Arial"/>
                <a:cs typeface="Arial"/>
              </a:defRPr>
            </a:lvl1pPr>
            <a:lvl2pPr marL="307604" indent="0">
              <a:lnSpc>
                <a:spcPct val="100000"/>
              </a:lnSpc>
              <a:buNone/>
              <a:defRPr sz="1076">
                <a:solidFill>
                  <a:schemeClr val="bg1"/>
                </a:solidFill>
                <a:latin typeface="Arial"/>
                <a:cs typeface="Arial"/>
              </a:defRPr>
            </a:lvl2pPr>
            <a:lvl3pPr marL="615208" indent="0">
              <a:lnSpc>
                <a:spcPct val="100000"/>
              </a:lnSpc>
              <a:buNone/>
              <a:defRPr sz="1076">
                <a:solidFill>
                  <a:schemeClr val="bg1"/>
                </a:solidFill>
                <a:latin typeface="Arial"/>
                <a:cs typeface="Arial"/>
              </a:defRPr>
            </a:lvl3pPr>
            <a:lvl4pPr marL="922812" indent="0">
              <a:lnSpc>
                <a:spcPct val="100000"/>
              </a:lnSpc>
              <a:buNone/>
              <a:defRPr sz="1076">
                <a:solidFill>
                  <a:schemeClr val="bg1"/>
                </a:solidFill>
                <a:latin typeface="Arial"/>
                <a:cs typeface="Arial"/>
              </a:defRPr>
            </a:lvl4pPr>
            <a:lvl5pPr>
              <a:lnSpc>
                <a:spcPct val="100000"/>
              </a:lnSpc>
              <a:defRPr sz="1076">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0664" y="457799"/>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24639" y="2849869"/>
            <a:ext cx="360771" cy="62041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834742" y="2790450"/>
            <a:ext cx="3110374" cy="307622"/>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732" y="2910749"/>
            <a:ext cx="240585" cy="305323"/>
          </a:xfrm>
          <a:prstGeom prst="rect">
            <a:avLst/>
          </a:prstGeom>
        </p:spPr>
      </p:pic>
    </p:spTree>
    <p:extLst>
      <p:ext uri="{BB962C8B-B14F-4D97-AF65-F5344CB8AC3E}">
        <p14:creationId xmlns:p14="http://schemas.microsoft.com/office/powerpoint/2010/main" val="307404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26161" y="-436253"/>
            <a:ext cx="493561" cy="1592961"/>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338412" y="1861426"/>
            <a:ext cx="5204486" cy="749876"/>
          </a:xfrm>
          <a:prstGeom prst="rect">
            <a:avLst/>
          </a:prstGeom>
        </p:spPr>
        <p:txBody>
          <a:bodyPr anchor="ctr">
            <a:normAutofit/>
          </a:bodyPr>
          <a:lstStyle>
            <a:lvl1pPr>
              <a:lnSpc>
                <a:spcPct val="90000"/>
              </a:lnSpc>
              <a:defRPr sz="2691"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357113" y="3168953"/>
            <a:ext cx="5204487" cy="186817"/>
          </a:xfrm>
          <a:prstGeom prst="rect">
            <a:avLst/>
          </a:prstGeom>
        </p:spPr>
        <p:txBody>
          <a:bodyPr anchor="ctr">
            <a:noAutofit/>
          </a:bodyPr>
          <a:lstStyle>
            <a:lvl1pPr marL="0" indent="0">
              <a:buNone/>
              <a:defRPr sz="740" b="1" spc="54"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357113" y="1644325"/>
            <a:ext cx="5204487" cy="169833"/>
          </a:xfrm>
          <a:prstGeom prst="rect">
            <a:avLst/>
          </a:prstGeom>
        </p:spPr>
        <p:txBody>
          <a:bodyPr anchor="ctr">
            <a:noAutofit/>
          </a:bodyPr>
          <a:lstStyle>
            <a:lvl1pPr marL="0" indent="0">
              <a:buNone/>
              <a:defRPr sz="1211"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23622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927743" y="1608429"/>
            <a:ext cx="184731" cy="369332"/>
          </a:xfrm>
          <a:prstGeom prst="rect">
            <a:avLst/>
          </a:prstGeom>
          <a:noFill/>
        </p:spPr>
        <p:txBody>
          <a:bodyPr wrap="none" rtlCol="0">
            <a:spAutoFit/>
          </a:bodyPr>
          <a:lstStyle/>
          <a:p>
            <a:endParaRPr lang="en-US"/>
          </a:p>
        </p:txBody>
      </p:sp>
      <p:sp>
        <p:nvSpPr>
          <p:cNvPr id="10" name="TextBox 9"/>
          <p:cNvSpPr txBox="1"/>
          <p:nvPr userDrawn="1"/>
        </p:nvSpPr>
        <p:spPr>
          <a:xfrm>
            <a:off x="927743" y="1608429"/>
            <a:ext cx="184731" cy="369332"/>
          </a:xfrm>
          <a:prstGeom prst="rect">
            <a:avLst/>
          </a:prstGeom>
          <a:noFill/>
        </p:spPr>
        <p:txBody>
          <a:bodyPr wrap="none" rtlCol="0">
            <a:spAutoFit/>
          </a:bodyPr>
          <a:lstStyle/>
          <a:p>
            <a:endParaRPr lang="en-US"/>
          </a:p>
        </p:txBody>
      </p:sp>
      <p:sp>
        <p:nvSpPr>
          <p:cNvPr id="11" name="TextBox 10"/>
          <p:cNvSpPr txBox="1"/>
          <p:nvPr userDrawn="1"/>
        </p:nvSpPr>
        <p:spPr>
          <a:xfrm>
            <a:off x="927743" y="1608429"/>
            <a:ext cx="184731"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340963" y="1530388"/>
            <a:ext cx="4577504" cy="441995"/>
          </a:xfrm>
          <a:prstGeom prst="rect">
            <a:avLst/>
          </a:prstGeom>
        </p:spPr>
        <p:txBody>
          <a:bodyPr anchor="ctr">
            <a:noAutofit/>
          </a:bodyPr>
          <a:lstStyle>
            <a:lvl1pPr>
              <a:defRPr sz="2691"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354042" y="1366765"/>
            <a:ext cx="2490103" cy="169833"/>
          </a:xfrm>
          <a:prstGeom prst="rect">
            <a:avLst/>
          </a:prstGeom>
        </p:spPr>
        <p:txBody>
          <a:bodyPr anchor="ctr">
            <a:noAutofit/>
          </a:bodyPr>
          <a:lstStyle>
            <a:lvl1pPr marL="0" indent="0">
              <a:buNone/>
              <a:defRPr sz="942" b="1" i="0" spc="34"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0055" y="1367210"/>
            <a:ext cx="100005" cy="562969"/>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01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892" y="5531"/>
            <a:ext cx="5734926" cy="470359"/>
          </a:xfrm>
          <a:prstGeom prst="rect">
            <a:avLst/>
          </a:prstGeom>
        </p:spPr>
        <p:txBody>
          <a:bodyPr>
            <a:normAutofit/>
          </a:bodyPr>
          <a:lstStyle>
            <a:lvl1pPr>
              <a:defRPr sz="2018" b="1" i="0" cap="none" spc="0">
                <a:solidFill>
                  <a:srgbClr val="404041"/>
                </a:solidFill>
                <a:latin typeface="Arial"/>
                <a:cs typeface="Arial"/>
              </a:defRPr>
            </a:lvl1pPr>
          </a:lstStyle>
          <a:p>
            <a:r>
              <a:rPr lang="en-US"/>
              <a:t>Click to edit master title style</a:t>
            </a:r>
          </a:p>
        </p:txBody>
      </p:sp>
      <p:sp>
        <p:nvSpPr>
          <p:cNvPr id="4" name="TextBox 3"/>
          <p:cNvSpPr txBox="1"/>
          <p:nvPr userDrawn="1"/>
        </p:nvSpPr>
        <p:spPr>
          <a:xfrm>
            <a:off x="2392892" y="2382564"/>
            <a:ext cx="184731"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0" y="519857"/>
            <a:ext cx="5742952" cy="2467576"/>
          </a:xfrm>
          <a:prstGeom prst="rect">
            <a:avLst/>
          </a:prstGeom>
        </p:spPr>
        <p:txBody>
          <a:bodyPr vert="horz" lIns="91440" tIns="45720" rIns="91440" bIns="45720" rtlCol="0">
            <a:normAutofit/>
          </a:bodyPr>
          <a:lstStyle>
            <a:lvl1pPr marL="230703" marR="0" indent="-230703" algn="l" defTabSz="307604" rtl="0" eaLnBrk="1" fontAlgn="auto" latinLnBrk="0" hangingPunct="1">
              <a:lnSpc>
                <a:spcPct val="100000"/>
              </a:lnSpc>
              <a:spcBef>
                <a:spcPts val="0"/>
              </a:spcBef>
              <a:spcAft>
                <a:spcPts val="1211"/>
              </a:spcAft>
              <a:buClr>
                <a:schemeClr val="tx1">
                  <a:lumMod val="50000"/>
                  <a:lumOff val="50000"/>
                </a:schemeClr>
              </a:buClr>
              <a:buSzPct val="100000"/>
              <a:buFont typeface="+mj-lt"/>
              <a:buAutoNum type="arabicPeriod"/>
              <a:tabLst/>
              <a:defRPr sz="1211">
                <a:solidFill>
                  <a:srgbClr val="404041"/>
                </a:solidFill>
                <a:latin typeface="Arial"/>
                <a:cs typeface="Arial"/>
              </a:defRPr>
            </a:lvl1pPr>
            <a:lvl2pPr>
              <a:lnSpc>
                <a:spcPct val="100000"/>
              </a:lnSpc>
              <a:defRPr sz="1076">
                <a:solidFill>
                  <a:srgbClr val="404041"/>
                </a:solidFill>
                <a:latin typeface="Arial"/>
                <a:cs typeface="Arial"/>
              </a:defRPr>
            </a:lvl2pPr>
            <a:lvl3pPr>
              <a:lnSpc>
                <a:spcPct val="100000"/>
              </a:lnSpc>
              <a:defRPr sz="1076">
                <a:solidFill>
                  <a:srgbClr val="404041"/>
                </a:solidFill>
                <a:latin typeface="Arial"/>
                <a:cs typeface="Arial"/>
              </a:defRPr>
            </a:lvl3pPr>
            <a:lvl4pPr>
              <a:lnSpc>
                <a:spcPct val="100000"/>
              </a:lnSpc>
              <a:defRPr sz="1076">
                <a:solidFill>
                  <a:srgbClr val="404041"/>
                </a:solidFill>
                <a:latin typeface="Arial"/>
                <a:cs typeface="Arial"/>
              </a:defRPr>
            </a:lvl4pPr>
            <a:lvl5pPr>
              <a:lnSpc>
                <a:spcPct val="100000"/>
              </a:lnSpc>
              <a:defRPr sz="1076">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20718" y="3136453"/>
            <a:ext cx="6210124" cy="355907"/>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66976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3485" y="312457"/>
            <a:ext cx="3068890" cy="524356"/>
          </a:xfrm>
          <a:prstGeom prst="rect">
            <a:avLst/>
          </a:prstGeom>
        </p:spPr>
        <p:txBody>
          <a:bodyPr vert="horz" lIns="91440" tIns="45720" rIns="91440" bIns="45720" rtlCol="0" anchor="ctr">
            <a:noAutofit/>
          </a:bodyPr>
          <a:lstStyle>
            <a:lvl1pPr>
              <a:defRPr sz="2018"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3485" y="1096328"/>
            <a:ext cx="3068890" cy="1878811"/>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rgbClr val="404041"/>
                </a:solidFill>
                <a:latin typeface="Arial"/>
                <a:cs typeface="Arial"/>
              </a:defRPr>
            </a:lvl1pPr>
            <a:lvl2pPr marL="499857" indent="-192253">
              <a:lnSpc>
                <a:spcPct val="100000"/>
              </a:lnSpc>
              <a:buFont typeface="Arial"/>
              <a:buChar char="•"/>
              <a:defRPr sz="1211">
                <a:solidFill>
                  <a:srgbClr val="404041"/>
                </a:solidFill>
                <a:latin typeface="Arial"/>
                <a:cs typeface="Arial"/>
              </a:defRPr>
            </a:lvl2pPr>
            <a:lvl3pPr marL="769010" indent="-153802">
              <a:lnSpc>
                <a:spcPct val="100000"/>
              </a:lnSpc>
              <a:buFont typeface="Arial"/>
              <a:buChar char="•"/>
              <a:defRPr sz="1211">
                <a:solidFill>
                  <a:srgbClr val="404041"/>
                </a:solidFill>
                <a:latin typeface="Arial"/>
                <a:cs typeface="Arial"/>
              </a:defRPr>
            </a:lvl3pPr>
            <a:lvl4pPr marL="1076615" indent="-153802">
              <a:lnSpc>
                <a:spcPct val="100000"/>
              </a:lnSpc>
              <a:buFont typeface="Arial"/>
              <a:buChar char="•"/>
              <a:defRPr sz="1211">
                <a:solidFill>
                  <a:srgbClr val="404041"/>
                </a:solidFill>
                <a:latin typeface="Arial"/>
                <a:cs typeface="Arial"/>
              </a:defRPr>
            </a:lvl4pPr>
            <a:lvl5pPr marL="1384219" indent="-153802">
              <a:lnSpc>
                <a:spcPct val="100000"/>
              </a:lnSpc>
              <a:buFont typeface="Arial"/>
              <a:buChar char="•"/>
              <a:defRPr sz="1211">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50204" y="0"/>
            <a:ext cx="2402946" cy="276999"/>
          </a:xfrm>
          <a:prstGeom prst="rect">
            <a:avLst/>
          </a:prstGeom>
        </p:spPr>
        <p:txBody>
          <a:bodyPr/>
          <a:lstStyle/>
          <a:p>
            <a:r>
              <a:rPr lang="en-US"/>
              <a:t>Click icon to add picture</a:t>
            </a:r>
          </a:p>
        </p:txBody>
      </p:sp>
      <p:sp>
        <p:nvSpPr>
          <p:cNvPr id="17" name="Rectangle 16"/>
          <p:cNvSpPr/>
          <p:nvPr userDrawn="1"/>
        </p:nvSpPr>
        <p:spPr>
          <a:xfrm>
            <a:off x="0"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06238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170" y="510732"/>
            <a:ext cx="5386300" cy="470359"/>
          </a:xfrm>
          <a:prstGeom prst="rect">
            <a:avLst/>
          </a:prstGeom>
        </p:spPr>
        <p:txBody>
          <a:bodyPr>
            <a:normAutofit/>
          </a:bodyPr>
          <a:lstStyle>
            <a:lvl1pPr>
              <a:defRPr sz="2018"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352170" y="1097001"/>
            <a:ext cx="5390782" cy="1896579"/>
          </a:xfrm>
          <a:prstGeom prst="rect">
            <a:avLst/>
          </a:prstGeom>
        </p:spPr>
        <p:txBody>
          <a:bodyPr>
            <a:normAutofit/>
          </a:bodyPr>
          <a:lstStyle>
            <a:lvl1pPr marL="230703" indent="-230703" algn="l">
              <a:lnSpc>
                <a:spcPct val="100000"/>
              </a:lnSpc>
              <a:buFont typeface="+mj-lt"/>
              <a:buAutoNum type="arabicPeriod"/>
              <a:defRPr sz="1211" spc="0">
                <a:solidFill>
                  <a:schemeClr val="bg1"/>
                </a:solidFill>
                <a:latin typeface="Arial"/>
                <a:cs typeface="Arial"/>
              </a:defRPr>
            </a:lvl1pPr>
            <a:lvl2pPr marL="307604" indent="0" algn="ctr">
              <a:buNone/>
              <a:defRPr>
                <a:solidFill>
                  <a:schemeClr val="tx1">
                    <a:tint val="75000"/>
                  </a:schemeClr>
                </a:solidFill>
              </a:defRPr>
            </a:lvl2pPr>
            <a:lvl3pPr marL="615208" indent="0" algn="ctr">
              <a:buNone/>
              <a:defRPr>
                <a:solidFill>
                  <a:schemeClr val="tx1">
                    <a:tint val="75000"/>
                  </a:schemeClr>
                </a:solidFill>
              </a:defRPr>
            </a:lvl3pPr>
            <a:lvl4pPr marL="922812" indent="0" algn="ctr">
              <a:buNone/>
              <a:defRPr>
                <a:solidFill>
                  <a:schemeClr val="tx1">
                    <a:tint val="75000"/>
                  </a:schemeClr>
                </a:solidFill>
              </a:defRPr>
            </a:lvl4pPr>
            <a:lvl5pPr marL="1230417" indent="0" algn="ctr">
              <a:buNone/>
              <a:defRPr>
                <a:solidFill>
                  <a:schemeClr val="tx1">
                    <a:tint val="75000"/>
                  </a:schemeClr>
                </a:solidFill>
              </a:defRPr>
            </a:lvl5pPr>
            <a:lvl6pPr marL="1538021" indent="0" algn="ctr">
              <a:buNone/>
              <a:defRPr>
                <a:solidFill>
                  <a:schemeClr val="tx1">
                    <a:tint val="75000"/>
                  </a:schemeClr>
                </a:solidFill>
              </a:defRPr>
            </a:lvl6pPr>
            <a:lvl7pPr marL="1845625" indent="0" algn="ctr">
              <a:buNone/>
              <a:defRPr>
                <a:solidFill>
                  <a:schemeClr val="tx1">
                    <a:tint val="75000"/>
                  </a:schemeClr>
                </a:solidFill>
              </a:defRPr>
            </a:lvl7pPr>
            <a:lvl8pPr marL="2153229" indent="0" algn="ctr">
              <a:buNone/>
              <a:defRPr>
                <a:solidFill>
                  <a:schemeClr val="tx1">
                    <a:tint val="75000"/>
                  </a:schemeClr>
                </a:solidFill>
              </a:defRPr>
            </a:lvl8pPr>
            <a:lvl9pPr marL="2460833"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3252849" y="191723"/>
            <a:ext cx="2490103" cy="169833"/>
          </a:xfrm>
          <a:prstGeom prst="rect">
            <a:avLst/>
          </a:prstGeom>
        </p:spPr>
        <p:txBody>
          <a:bodyPr>
            <a:noAutofit/>
          </a:bodyPr>
          <a:lstStyle>
            <a:lvl1pPr marL="0" indent="0" algn="r">
              <a:buNone/>
              <a:defRPr sz="74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64446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5633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6729" y="312457"/>
            <a:ext cx="3068890" cy="524356"/>
          </a:xfrm>
          <a:prstGeom prst="rect">
            <a:avLst/>
          </a:prstGeom>
        </p:spPr>
        <p:txBody>
          <a:bodyPr vert="horz" lIns="91440" tIns="45720" rIns="91440" bIns="45720" rtlCol="0" anchor="ctr">
            <a:noAutofit/>
          </a:bodyPr>
          <a:lstStyle>
            <a:lvl1pPr>
              <a:defRPr sz="2018"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6729" y="1096328"/>
            <a:ext cx="3068890" cy="1884958"/>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chemeClr val="bg1"/>
                </a:solidFill>
                <a:latin typeface="Arial"/>
                <a:cs typeface="Arial"/>
              </a:defRPr>
            </a:lvl1pPr>
            <a:lvl2pPr marL="499857" indent="-192253">
              <a:lnSpc>
                <a:spcPct val="100000"/>
              </a:lnSpc>
              <a:buFont typeface="Arial"/>
              <a:buChar char="•"/>
              <a:defRPr sz="1211">
                <a:solidFill>
                  <a:schemeClr val="bg1"/>
                </a:solidFill>
                <a:latin typeface="Arial"/>
                <a:cs typeface="Arial"/>
              </a:defRPr>
            </a:lvl2pPr>
            <a:lvl3pPr marL="769010" indent="-153802">
              <a:lnSpc>
                <a:spcPct val="100000"/>
              </a:lnSpc>
              <a:buFont typeface="Arial"/>
              <a:buChar char="•"/>
              <a:defRPr sz="1211">
                <a:solidFill>
                  <a:schemeClr val="bg1"/>
                </a:solidFill>
                <a:latin typeface="Arial"/>
                <a:cs typeface="Arial"/>
              </a:defRPr>
            </a:lvl3pPr>
            <a:lvl4pPr marL="1076615" indent="-153802">
              <a:lnSpc>
                <a:spcPct val="100000"/>
              </a:lnSpc>
              <a:buFont typeface="Arial"/>
              <a:buChar char="•"/>
              <a:defRPr sz="1211">
                <a:solidFill>
                  <a:schemeClr val="bg1"/>
                </a:solidFill>
                <a:latin typeface="Arial"/>
                <a:cs typeface="Arial"/>
              </a:defRPr>
            </a:lvl4pPr>
            <a:lvl5pPr marL="1384219" indent="-153802">
              <a:lnSpc>
                <a:spcPct val="100000"/>
              </a:lnSpc>
              <a:buFont typeface="Arial"/>
              <a:buChar char="•"/>
              <a:defRPr sz="1211">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44720" y="0"/>
            <a:ext cx="2402946" cy="276999"/>
          </a:xfrm>
          <a:prstGeom prst="rect">
            <a:avLst/>
          </a:prstGeom>
        </p:spPr>
        <p:txBody>
          <a:bodyPr/>
          <a:lstStyle/>
          <a:p>
            <a:r>
              <a:rPr lang="en-US"/>
              <a:t>Click icon to add picture</a:t>
            </a:r>
          </a:p>
        </p:txBody>
      </p:sp>
      <p:sp>
        <p:nvSpPr>
          <p:cNvPr id="13" name="Rectangle 12"/>
          <p:cNvSpPr/>
          <p:nvPr userDrawn="1"/>
        </p:nvSpPr>
        <p:spPr>
          <a:xfrm>
            <a:off x="-10664"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37827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20718" y="3136453"/>
            <a:ext cx="6210124" cy="355907"/>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88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mailto://lunavarr@iu.edu" TargetMode="External"/><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Cash Reserves and Short-Term Debt Under Liquidity Constraints</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57425" y="2611302"/>
            <a:ext cx="1354912" cy="277568"/>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lumMod val="65000"/>
                  </a:schemeClr>
                </a:solidFill>
                <a:cs typeface="Arial"/>
              </a:rPr>
              <a:t>Luis Navarro</a:t>
            </a: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185235"/>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Practice Presentation</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Mexican state governments experience a similar setting</a:t>
            </a:r>
          </a:p>
        </p:txBody>
      </p:sp>
      <p:sp>
        <p:nvSpPr>
          <p:cNvPr id="4" name="object 3">
            <a:extLst>
              <a:ext uri="{FF2B5EF4-FFF2-40B4-BE49-F238E27FC236}">
                <a16:creationId xmlns:a16="http://schemas.microsoft.com/office/drawing/2014/main" id="{133EFBAB-8518-A32B-54B9-C5B7175CDCDA}"/>
              </a:ext>
            </a:extLst>
          </p:cNvPr>
          <p:cNvSpPr txBox="1"/>
          <p:nvPr/>
        </p:nvSpPr>
        <p:spPr>
          <a:xfrm>
            <a:off x="131269" y="426172"/>
            <a:ext cx="5917106" cy="2502545"/>
          </a:xfrm>
          <a:prstGeom prst="rect">
            <a:avLst/>
          </a:prstGeom>
        </p:spPr>
        <p:txBody>
          <a:bodyPr vert="horz" wrap="square" lIns="0" tIns="12065" rIns="0" bIns="0" rtlCol="0">
            <a:spAutoFit/>
          </a:bodyPr>
          <a:lstStyle/>
          <a:p>
            <a:pPr marL="161925" indent="-149225">
              <a:lnSpc>
                <a:spcPct val="114000"/>
              </a:lnSpc>
              <a:spcBef>
                <a:spcPts val="600"/>
              </a:spcBef>
              <a:spcAft>
                <a:spcPts val="600"/>
              </a:spcAft>
              <a:buAutoNum type="arabicPeriod"/>
              <a:tabLst>
                <a:tab pos="161925" algn="l"/>
              </a:tabLst>
            </a:pPr>
            <a:r>
              <a:rPr lang="en-US" sz="1100" spc="-10" dirty="0">
                <a:latin typeface="Arial"/>
                <a:cs typeface="Arial"/>
              </a:rPr>
              <a:t>Before the FY begins, federal government discloses the estimated size of IG funds, along with a monthly calendar of disbursements. States incorporate this into their budgets.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However,</a:t>
            </a:r>
            <a:r>
              <a:rPr sz="1100" dirty="0">
                <a:latin typeface="Arial"/>
                <a:cs typeface="Arial"/>
              </a:rPr>
              <a:t> </a:t>
            </a:r>
            <a:r>
              <a:rPr lang="en-US" sz="1100" dirty="0">
                <a:latin typeface="Arial"/>
                <a:cs typeface="Arial"/>
              </a:rPr>
              <a:t>actual disbursements depend on the observed level of centralized tax collection.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spc="-35" dirty="0">
                <a:latin typeface="Arial"/>
                <a:cs typeface="Arial"/>
              </a:rPr>
              <a:t>Each </a:t>
            </a:r>
            <a:r>
              <a:rPr sz="1100" dirty="0">
                <a:latin typeface="Arial"/>
                <a:cs typeface="Arial"/>
              </a:rPr>
              <a:t>month</a:t>
            </a:r>
            <a:r>
              <a:rPr sz="1100" spc="5" dirty="0">
                <a:latin typeface="Arial"/>
                <a:cs typeface="Arial"/>
              </a:rPr>
              <a:t> </a:t>
            </a:r>
            <a:r>
              <a:rPr lang="en-US" sz="1100" spc="-10" dirty="0">
                <a:latin typeface="Arial"/>
                <a:cs typeface="Arial"/>
              </a:rPr>
              <a:t>states </a:t>
            </a:r>
            <a:r>
              <a:rPr sz="1100" spc="-45" dirty="0">
                <a:latin typeface="Arial"/>
                <a:cs typeface="Arial"/>
              </a:rPr>
              <a:t>observe</a:t>
            </a:r>
            <a:r>
              <a:rPr sz="1100" dirty="0">
                <a:latin typeface="Arial"/>
                <a:cs typeface="Arial"/>
              </a:rPr>
              <a:t> </a:t>
            </a:r>
            <a:r>
              <a:rPr sz="1100" spc="-20" dirty="0">
                <a:latin typeface="Arial"/>
                <a:cs typeface="Arial"/>
              </a:rPr>
              <a:t>deviations</a:t>
            </a:r>
            <a:r>
              <a:rPr sz="1100" spc="5" dirty="0">
                <a:latin typeface="Arial"/>
                <a:cs typeface="Arial"/>
              </a:rPr>
              <a:t> </a:t>
            </a:r>
            <a:r>
              <a:rPr sz="1100" dirty="0">
                <a:latin typeface="Arial"/>
                <a:cs typeface="Arial"/>
              </a:rPr>
              <a:t>from </a:t>
            </a:r>
            <a:r>
              <a:rPr lang="en-US" sz="1100" spc="-10" dirty="0">
                <a:latin typeface="Arial"/>
                <a:cs typeface="Arial"/>
              </a:rPr>
              <a:t>their</a:t>
            </a:r>
            <a:r>
              <a:rPr sz="1100" spc="5" dirty="0">
                <a:latin typeface="Arial"/>
                <a:cs typeface="Arial"/>
              </a:rPr>
              <a:t> </a:t>
            </a:r>
            <a:r>
              <a:rPr sz="1100" spc="-25" dirty="0">
                <a:latin typeface="Arial"/>
                <a:cs typeface="Arial"/>
              </a:rPr>
              <a:t>budgeted</a:t>
            </a:r>
            <a:r>
              <a:rPr sz="1100" dirty="0">
                <a:latin typeface="Arial"/>
                <a:cs typeface="Arial"/>
              </a:rPr>
              <a:t> </a:t>
            </a:r>
            <a:r>
              <a:rPr lang="en-US" sz="1100" spc="-10" dirty="0">
                <a:latin typeface="Arial"/>
                <a:cs typeface="Arial"/>
              </a:rPr>
              <a:t>transfers. </a:t>
            </a:r>
            <a:endParaRPr sz="1100" dirty="0">
              <a:latin typeface="Arial"/>
              <a:cs typeface="Arial"/>
            </a:endParaRPr>
          </a:p>
          <a:p>
            <a:pPr marL="161925" marR="5080" indent="-149860">
              <a:lnSpc>
                <a:spcPct val="114000"/>
              </a:lnSpc>
              <a:spcBef>
                <a:spcPts val="600"/>
              </a:spcBef>
              <a:spcAft>
                <a:spcPts val="600"/>
              </a:spcAft>
              <a:buFont typeface="Arial"/>
              <a:buAutoNum type="arabicPeriod"/>
              <a:tabLst>
                <a:tab pos="161925" algn="l"/>
              </a:tabLst>
            </a:pPr>
            <a:r>
              <a:rPr sz="1100" b="1" dirty="0">
                <a:latin typeface="Arial"/>
                <a:cs typeface="Arial"/>
              </a:rPr>
              <a:t>The</a:t>
            </a:r>
            <a:r>
              <a:rPr sz="1100" b="1" spc="5" dirty="0">
                <a:latin typeface="Arial"/>
                <a:cs typeface="Arial"/>
              </a:rPr>
              <a:t> </a:t>
            </a:r>
            <a:r>
              <a:rPr sz="1100" b="1" spc="-10" dirty="0">
                <a:latin typeface="Arial"/>
                <a:cs typeface="Arial"/>
              </a:rPr>
              <a:t>catch:</a:t>
            </a:r>
            <a:r>
              <a:rPr sz="1100" b="1" spc="90" dirty="0">
                <a:latin typeface="Arial"/>
                <a:cs typeface="Arial"/>
              </a:rPr>
              <a:t> </a:t>
            </a:r>
            <a:r>
              <a:rPr lang="en-US" sz="1100" spc="-45" dirty="0">
                <a:latin typeface="Arial"/>
                <a:cs typeface="Arial"/>
              </a:rPr>
              <a:t>states have no say on the calendar nor participate on tax collection.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spc="-35" dirty="0">
                <a:latin typeface="Arial"/>
                <a:cs typeface="Arial"/>
              </a:rPr>
              <a:t>For states is arguably hard to anticipate both the magnitude and direction of contemporaneous </a:t>
            </a:r>
            <a:r>
              <a:rPr sz="1100" spc="-20" dirty="0">
                <a:latin typeface="Arial"/>
                <a:cs typeface="Arial"/>
              </a:rPr>
              <a:t>deviations</a:t>
            </a:r>
            <a:r>
              <a:rPr sz="1100" dirty="0">
                <a:latin typeface="Arial"/>
                <a:cs typeface="Arial"/>
              </a:rPr>
              <a:t>.</a:t>
            </a:r>
            <a:r>
              <a:rPr sz="1100" spc="75" dirty="0">
                <a:latin typeface="Arial"/>
                <a:cs typeface="Arial"/>
              </a:rPr>
              <a:t> </a:t>
            </a:r>
            <a:endParaRPr lang="en-US" sz="1100" spc="75"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dirty="0">
                <a:latin typeface="Arial"/>
                <a:cs typeface="Arial"/>
              </a:rPr>
              <a:t>How does these exogenous liquidity shocks influence the decision to manage cash-flows via debt or cash reserves? </a:t>
            </a:r>
            <a:endParaRPr sz="1100" dirty="0">
              <a:latin typeface="Arial"/>
              <a:cs typeface="Arial"/>
            </a:endParaRPr>
          </a:p>
        </p:txBody>
      </p:sp>
    </p:spTree>
    <p:extLst>
      <p:ext uri="{BB962C8B-B14F-4D97-AF65-F5344CB8AC3E}">
        <p14:creationId xmlns:p14="http://schemas.microsoft.com/office/powerpoint/2010/main" val="198597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Policy Description: General Participations Fund (FGP)</a:t>
            </a:r>
          </a:p>
        </p:txBody>
      </p:sp>
      <p:sp>
        <p:nvSpPr>
          <p:cNvPr id="2" name="object 3">
            <a:extLst>
              <a:ext uri="{FF2B5EF4-FFF2-40B4-BE49-F238E27FC236}">
                <a16:creationId xmlns:a16="http://schemas.microsoft.com/office/drawing/2014/main" id="{077DCD3A-DC27-0B44-B2A8-41D15F5E7978}"/>
              </a:ext>
            </a:extLst>
          </p:cNvPr>
          <p:cNvSpPr txBox="1"/>
          <p:nvPr/>
        </p:nvSpPr>
        <p:spPr>
          <a:xfrm>
            <a:off x="122154" y="815975"/>
            <a:ext cx="5908842" cy="1769652"/>
          </a:xfrm>
          <a:prstGeom prst="rect">
            <a:avLst/>
          </a:prstGeom>
        </p:spPr>
        <p:txBody>
          <a:bodyPr vert="horz" wrap="square" lIns="0" tIns="12065" rIns="0" bIns="0" rtlCol="0">
            <a:spAutoFit/>
          </a:bodyPr>
          <a:lstStyle/>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General Participations Fund: </a:t>
            </a:r>
            <a:r>
              <a:rPr lang="en-US" sz="1100" dirty="0">
                <a:latin typeface="Arial" panose="020B0604020202020204" pitchFamily="34" charset="0"/>
                <a:cs typeface="Arial" panose="020B0604020202020204" pitchFamily="34" charset="0"/>
              </a:rPr>
              <a:t>main discretionary revenues (DR) grant/fund</a:t>
            </a:r>
            <a:r>
              <a:rPr lang="en-US" sz="1100" dirty="0">
                <a:latin typeface="Arial" panose="020B0604020202020204" pitchFamily="34" charset="0"/>
                <a:cs typeface="Arial" panose="020B0604020202020204" pitchFamily="34" charset="0"/>
                <a:sym typeface="Wingdings" pitchFamily="2" charset="2"/>
              </a:rPr>
              <a:t> </a:t>
            </a:r>
            <a:r>
              <a:rPr lang="en-US" sz="1100" dirty="0">
                <a:latin typeface="Arial" panose="020B0604020202020204" pitchFamily="34" charset="0"/>
                <a:cs typeface="Arial" panose="020B0604020202020204" pitchFamily="34" charset="0"/>
              </a:rPr>
              <a:t> 75% of total DR, 36% of total revenues.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Funded with revenues from VAT, PIT, Use Taxes, and Oil Revenues.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Distribution across states determined (mainly) by population. Highly stable over time.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Distribution within the fiscal year determined by the federal government with no clear rules.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sym typeface="Wingdings" pitchFamily="2" charset="2"/>
              </a:rPr>
              <a:t>States have no influence on the determination of the disbursement calendar. </a:t>
            </a:r>
          </a:p>
        </p:txBody>
      </p:sp>
    </p:spTree>
    <p:extLst>
      <p:ext uri="{BB962C8B-B14F-4D97-AF65-F5344CB8AC3E}">
        <p14:creationId xmlns:p14="http://schemas.microsoft.com/office/powerpoint/2010/main" val="210104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Plausible Exogenous Variation: FGP Timing Error</a:t>
            </a:r>
          </a:p>
        </p:txBody>
      </p:sp>
      <p:grpSp>
        <p:nvGrpSpPr>
          <p:cNvPr id="11" name="Group 10">
            <a:extLst>
              <a:ext uri="{FF2B5EF4-FFF2-40B4-BE49-F238E27FC236}">
                <a16:creationId xmlns:a16="http://schemas.microsoft.com/office/drawing/2014/main" id="{EE870DA2-B7AA-0D07-E5D3-340D404BD537}"/>
              </a:ext>
            </a:extLst>
          </p:cNvPr>
          <p:cNvGrpSpPr/>
          <p:nvPr/>
        </p:nvGrpSpPr>
        <p:grpSpPr>
          <a:xfrm>
            <a:off x="182323" y="1196975"/>
            <a:ext cx="5810394" cy="990600"/>
            <a:chOff x="714375" y="1120775"/>
            <a:chExt cx="4476115" cy="763122"/>
          </a:xfrm>
        </p:grpSpPr>
        <p:sp>
          <p:nvSpPr>
            <p:cNvPr id="2" name="object 3">
              <a:extLst>
                <a:ext uri="{FF2B5EF4-FFF2-40B4-BE49-F238E27FC236}">
                  <a16:creationId xmlns:a16="http://schemas.microsoft.com/office/drawing/2014/main" id="{013DA048-EF00-2515-F6DB-179A032149EC}"/>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3" name="object 4">
              <a:extLst>
                <a:ext uri="{FF2B5EF4-FFF2-40B4-BE49-F238E27FC236}">
                  <a16:creationId xmlns:a16="http://schemas.microsoft.com/office/drawing/2014/main" id="{635BBEF6-FB24-521C-4636-C49E1E8FC06F}"/>
                </a:ext>
              </a:extLst>
            </p:cNvPr>
            <p:cNvSpPr txBox="1"/>
            <p:nvPr/>
          </p:nvSpPr>
          <p:spPr>
            <a:xfrm>
              <a:off x="765176" y="1150701"/>
              <a:ext cx="2502345" cy="98791"/>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Definition: </a:t>
              </a:r>
              <a:r>
                <a:rPr sz="1000" dirty="0">
                  <a:solidFill>
                    <a:srgbClr val="FFFFFF"/>
                  </a:solidFill>
                  <a:latin typeface="Tahoma"/>
                  <a:cs typeface="Tahoma"/>
                </a:rPr>
                <a:t>Timing</a:t>
              </a:r>
              <a:r>
                <a:rPr sz="1000" spc="-45" dirty="0">
                  <a:solidFill>
                    <a:srgbClr val="FFFFFF"/>
                  </a:solidFill>
                  <a:latin typeface="Tahoma"/>
                  <a:cs typeface="Tahoma"/>
                </a:rPr>
                <a:t> </a:t>
              </a:r>
              <a:r>
                <a:rPr sz="1000" spc="-30" dirty="0">
                  <a:solidFill>
                    <a:srgbClr val="FFFFFF"/>
                  </a:solidFill>
                  <a:latin typeface="Tahoma"/>
                  <a:cs typeface="Tahoma"/>
                </a:rPr>
                <a:t>Error</a:t>
              </a:r>
              <a:endParaRPr sz="1000" dirty="0">
                <a:latin typeface="Tahoma"/>
                <a:cs typeface="Tahoma"/>
              </a:endParaRPr>
            </a:p>
          </p:txBody>
        </p:sp>
        <p:grpSp>
          <p:nvGrpSpPr>
            <p:cNvPr id="5" name="object 5">
              <a:extLst>
                <a:ext uri="{FF2B5EF4-FFF2-40B4-BE49-F238E27FC236}">
                  <a16:creationId xmlns:a16="http://schemas.microsoft.com/office/drawing/2014/main" id="{E96C7F3E-8519-B483-1100-A9F0ABA6CBD1}"/>
                </a:ext>
              </a:extLst>
            </p:cNvPr>
            <p:cNvGrpSpPr/>
            <p:nvPr/>
          </p:nvGrpSpPr>
          <p:grpSpPr>
            <a:xfrm>
              <a:off x="714375" y="1283996"/>
              <a:ext cx="4476115" cy="599901"/>
              <a:chOff x="66229" y="1425651"/>
              <a:chExt cx="4476115" cy="599901"/>
            </a:xfrm>
          </p:grpSpPr>
          <p:pic>
            <p:nvPicPr>
              <p:cNvPr id="6" name="object 6">
                <a:extLst>
                  <a:ext uri="{FF2B5EF4-FFF2-40B4-BE49-F238E27FC236}">
                    <a16:creationId xmlns:a16="http://schemas.microsoft.com/office/drawing/2014/main" id="{C52977DF-4C8A-5AB2-E88C-D9F6486F8D33}"/>
                  </a:ext>
                </a:extLst>
              </p:cNvPr>
              <p:cNvPicPr/>
              <p:nvPr/>
            </p:nvPicPr>
            <p:blipFill>
              <a:blip r:embed="rId3" cstate="print"/>
              <a:stretch>
                <a:fillRect/>
              </a:stretch>
            </p:blipFill>
            <p:spPr>
              <a:xfrm>
                <a:off x="66229" y="1425651"/>
                <a:ext cx="4475587" cy="50609"/>
              </a:xfrm>
              <a:prstGeom prst="rect">
                <a:avLst/>
              </a:prstGeom>
            </p:spPr>
          </p:pic>
          <p:sp>
            <p:nvSpPr>
              <p:cNvPr id="9" name="object 8">
                <a:extLst>
                  <a:ext uri="{FF2B5EF4-FFF2-40B4-BE49-F238E27FC236}">
                    <a16:creationId xmlns:a16="http://schemas.microsoft.com/office/drawing/2014/main" id="{8EFC425A-77CE-4909-0249-576334911F67}"/>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0" name="object 9">
              <a:extLst>
                <a:ext uri="{FF2B5EF4-FFF2-40B4-BE49-F238E27FC236}">
                  <a16:creationId xmlns:a16="http://schemas.microsoft.com/office/drawing/2014/main" id="{592A05D3-A005-0AE6-F983-20068C6A8941}"/>
                </a:ext>
              </a:extLst>
            </p:cNvPr>
            <p:cNvSpPr txBox="1"/>
            <p:nvPr/>
          </p:nvSpPr>
          <p:spPr>
            <a:xfrm>
              <a:off x="735507" y="1320009"/>
              <a:ext cx="4450715" cy="286842"/>
            </a:xfrm>
            <a:prstGeom prst="rect">
              <a:avLst/>
            </a:prstGeom>
          </p:spPr>
          <p:txBody>
            <a:bodyPr vert="horz" wrap="square" lIns="0" tIns="10795" rIns="0" bIns="0" rtlCol="0">
              <a:spAutoFit/>
            </a:bodyPr>
            <a:lstStyle/>
            <a:p>
              <a:pPr marL="25400" marR="133985">
                <a:lnSpc>
                  <a:spcPct val="101000"/>
                </a:lnSpc>
                <a:spcBef>
                  <a:spcPts val="85"/>
                </a:spcBef>
              </a:pPr>
              <a:r>
                <a:rPr sz="1200" spc="-25" dirty="0">
                  <a:latin typeface="Arial"/>
                  <a:cs typeface="Arial"/>
                </a:rPr>
                <a:t>Difference</a:t>
              </a:r>
              <a:r>
                <a:rPr sz="1200" spc="10" dirty="0">
                  <a:latin typeface="Arial"/>
                  <a:cs typeface="Arial"/>
                </a:rPr>
                <a:t> </a:t>
              </a:r>
              <a:r>
                <a:rPr sz="1200" spc="-35" dirty="0">
                  <a:latin typeface="Arial"/>
                  <a:cs typeface="Arial"/>
                </a:rPr>
                <a:t>between</a:t>
              </a:r>
              <a:r>
                <a:rPr sz="1200" spc="15" dirty="0">
                  <a:latin typeface="Arial"/>
                  <a:cs typeface="Arial"/>
                </a:rPr>
                <a:t> </a:t>
              </a:r>
              <a:r>
                <a:rPr sz="1200" dirty="0">
                  <a:latin typeface="Arial"/>
                  <a:cs typeface="Arial"/>
                </a:rPr>
                <a:t>the</a:t>
              </a:r>
              <a:r>
                <a:rPr sz="1200" spc="10" dirty="0">
                  <a:latin typeface="Arial"/>
                  <a:cs typeface="Arial"/>
                </a:rPr>
                <a:t> </a:t>
              </a:r>
              <a:r>
                <a:rPr sz="1200" spc="-25" dirty="0">
                  <a:latin typeface="Arial"/>
                  <a:cs typeface="Arial"/>
                </a:rPr>
                <a:t>budgeted</a:t>
              </a:r>
              <a:r>
                <a:rPr sz="1200" spc="15" dirty="0">
                  <a:latin typeface="Arial"/>
                  <a:cs typeface="Arial"/>
                </a:rPr>
                <a:t> </a:t>
              </a:r>
              <a:r>
                <a:rPr sz="1200" spc="-10" dirty="0">
                  <a:latin typeface="Arial"/>
                  <a:cs typeface="Arial"/>
                </a:rPr>
                <a:t>amount</a:t>
              </a:r>
              <a:r>
                <a:rPr sz="1200" spc="15" dirty="0">
                  <a:latin typeface="Arial"/>
                  <a:cs typeface="Arial"/>
                </a:rPr>
                <a:t> </a:t>
              </a:r>
              <a:r>
                <a:rPr sz="1200" spc="-10" dirty="0">
                  <a:latin typeface="Arial"/>
                  <a:cs typeface="Arial"/>
                </a:rPr>
                <a:t>and</a:t>
              </a:r>
              <a:r>
                <a:rPr sz="1200" spc="10" dirty="0">
                  <a:latin typeface="Arial"/>
                  <a:cs typeface="Arial"/>
                </a:rPr>
                <a:t> </a:t>
              </a:r>
              <a:r>
                <a:rPr sz="1200" spc="-45" dirty="0">
                  <a:latin typeface="Arial"/>
                  <a:cs typeface="Arial"/>
                </a:rPr>
                <a:t>observed</a:t>
              </a:r>
              <a:r>
                <a:rPr sz="1200" spc="15" dirty="0">
                  <a:latin typeface="Arial"/>
                  <a:cs typeface="Arial"/>
                </a:rPr>
                <a:t> </a:t>
              </a:r>
              <a:r>
                <a:rPr sz="1200" dirty="0">
                  <a:latin typeface="Arial"/>
                  <a:cs typeface="Arial"/>
                </a:rPr>
                <a:t>transfer.</a:t>
              </a:r>
              <a:r>
                <a:rPr sz="1200" spc="100" dirty="0">
                  <a:latin typeface="Arial"/>
                  <a:cs typeface="Arial"/>
                </a:rPr>
                <a:t> </a:t>
              </a:r>
              <a:r>
                <a:rPr sz="1200" i="1" dirty="0">
                  <a:latin typeface="Arial"/>
                  <a:cs typeface="Arial"/>
                </a:rPr>
                <a:t>i</a:t>
              </a:r>
              <a:r>
                <a:rPr sz="1200" i="1" spc="90" dirty="0">
                  <a:latin typeface="Arial"/>
                  <a:cs typeface="Arial"/>
                </a:rPr>
                <a:t> </a:t>
              </a:r>
              <a:r>
                <a:rPr sz="1200" spc="185" dirty="0">
                  <a:latin typeface="Arial"/>
                  <a:cs typeface="Arial"/>
                </a:rPr>
                <a:t>=</a:t>
              </a:r>
              <a:r>
                <a:rPr sz="1200" spc="15" dirty="0">
                  <a:latin typeface="Arial"/>
                  <a:cs typeface="Arial"/>
                </a:rPr>
                <a:t> </a:t>
              </a:r>
              <a:r>
                <a:rPr sz="1200" dirty="0">
                  <a:latin typeface="Arial"/>
                  <a:cs typeface="Arial"/>
                </a:rPr>
                <a:t>state.</a:t>
              </a:r>
              <a:r>
                <a:rPr sz="1200" spc="100" dirty="0">
                  <a:latin typeface="Arial"/>
                  <a:cs typeface="Arial"/>
                </a:rPr>
                <a:t> </a:t>
              </a:r>
              <a:r>
                <a:rPr sz="1200" i="1" spc="80" dirty="0">
                  <a:latin typeface="Arial"/>
                  <a:cs typeface="Arial"/>
                </a:rPr>
                <a:t>t</a:t>
              </a:r>
              <a:r>
                <a:rPr sz="1200" i="1" spc="65" dirty="0">
                  <a:latin typeface="Arial"/>
                  <a:cs typeface="Arial"/>
                </a:rPr>
                <a:t> </a:t>
              </a:r>
              <a:r>
                <a:rPr sz="1200" spc="185" dirty="0">
                  <a:latin typeface="Arial"/>
                  <a:cs typeface="Arial"/>
                </a:rPr>
                <a:t>=</a:t>
              </a:r>
              <a:r>
                <a:rPr sz="1200" spc="15" dirty="0">
                  <a:latin typeface="Arial"/>
                  <a:cs typeface="Arial"/>
                </a:rPr>
                <a:t> </a:t>
              </a:r>
              <a:r>
                <a:rPr sz="1200" spc="-10" dirty="0">
                  <a:latin typeface="Arial"/>
                  <a:cs typeface="Arial"/>
                </a:rPr>
                <a:t>month, </a:t>
              </a:r>
              <a:r>
                <a:rPr sz="1200" dirty="0">
                  <a:latin typeface="Arial"/>
                  <a:cs typeface="Arial"/>
                </a:rPr>
                <a:t>within</a:t>
              </a:r>
              <a:r>
                <a:rPr sz="1200" spc="20" dirty="0">
                  <a:latin typeface="Arial"/>
                  <a:cs typeface="Arial"/>
                </a:rPr>
                <a:t> </a:t>
              </a:r>
              <a:r>
                <a:rPr sz="1200" dirty="0">
                  <a:latin typeface="Arial"/>
                  <a:cs typeface="Arial"/>
                </a:rPr>
                <a:t>the</a:t>
              </a:r>
              <a:r>
                <a:rPr sz="1200" spc="25" dirty="0">
                  <a:latin typeface="Arial"/>
                  <a:cs typeface="Arial"/>
                </a:rPr>
                <a:t> </a:t>
              </a:r>
              <a:r>
                <a:rPr sz="1200" spc="-60" dirty="0">
                  <a:latin typeface="Arial"/>
                  <a:cs typeface="Arial"/>
                </a:rPr>
                <a:t>same</a:t>
              </a:r>
              <a:r>
                <a:rPr sz="1200" spc="25" dirty="0">
                  <a:latin typeface="Arial"/>
                  <a:cs typeface="Arial"/>
                </a:rPr>
                <a:t> </a:t>
              </a:r>
              <a:r>
                <a:rPr sz="1200" spc="-10" dirty="0">
                  <a:latin typeface="Arial"/>
                  <a:cs typeface="Arial"/>
                </a:rPr>
                <a:t>fiscal</a:t>
              </a:r>
              <a:r>
                <a:rPr sz="1200" spc="20" dirty="0">
                  <a:latin typeface="Arial"/>
                  <a:cs typeface="Arial"/>
                </a:rPr>
                <a:t> </a:t>
              </a:r>
              <a:r>
                <a:rPr sz="1200" spc="-20" dirty="0">
                  <a:latin typeface="Arial"/>
                  <a:cs typeface="Arial"/>
                </a:rPr>
                <a:t>year.</a:t>
              </a:r>
              <a:endParaRPr sz="1200" dirty="0">
                <a:latin typeface="Arial"/>
                <a:cs typeface="Arial"/>
              </a:endParaRPr>
            </a:p>
          </p:txBody>
        </p:sp>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AC6B402-3453-6442-1827-58E7D9C5F464}"/>
                  </a:ext>
                </a:extLst>
              </p:cNvPr>
              <p:cNvSpPr txBox="1"/>
              <p:nvPr/>
            </p:nvSpPr>
            <p:spPr>
              <a:xfrm>
                <a:off x="1230322" y="1847731"/>
                <a:ext cx="3188950"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𝑇𝑖𝑚𝑖𝑛𝑔𝐸𝑟𝑟𝑜</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𝐹𝐺𝑃𝑃𝑎𝑖</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𝐹𝐺𝑃𝐵𝑢𝑑𝑔𝑒𝑡𝑒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𝑖𝑡</m:t>
                          </m:r>
                        </m:sub>
                      </m:sSub>
                    </m:oMath>
                  </m:oMathPara>
                </a14:m>
                <a:endParaRPr lang="en-US" sz="1200" dirty="0"/>
              </a:p>
            </p:txBody>
          </p:sp>
        </mc:Choice>
        <mc:Fallback>
          <p:sp>
            <p:nvSpPr>
              <p:cNvPr id="12" name="TextBox 11">
                <a:extLst>
                  <a:ext uri="{FF2B5EF4-FFF2-40B4-BE49-F238E27FC236}">
                    <a16:creationId xmlns:a16="http://schemas.microsoft.com/office/drawing/2014/main" id="{5AC6B402-3453-6442-1827-58E7D9C5F464}"/>
                  </a:ext>
                </a:extLst>
              </p:cNvPr>
              <p:cNvSpPr txBox="1">
                <a:spLocks noRot="1" noChangeAspect="1" noMove="1" noResize="1" noEditPoints="1" noAdjustHandles="1" noChangeArrowheads="1" noChangeShapeType="1" noTextEdit="1"/>
              </p:cNvSpPr>
              <p:nvPr/>
            </p:nvSpPr>
            <p:spPr>
              <a:xfrm>
                <a:off x="1230322" y="1847731"/>
                <a:ext cx="3188950" cy="184666"/>
              </a:xfrm>
              <a:prstGeom prst="rect">
                <a:avLst/>
              </a:prstGeom>
              <a:blipFill>
                <a:blip r:embed="rId4"/>
                <a:stretch>
                  <a:fillRect l="-794" b="-46667"/>
                </a:stretch>
              </a:blipFill>
            </p:spPr>
            <p:txBody>
              <a:bodyPr/>
              <a:lstStyle/>
              <a:p>
                <a:r>
                  <a:rPr lang="en-US">
                    <a:noFill/>
                  </a:rPr>
                  <a:t> </a:t>
                </a:r>
              </a:p>
            </p:txBody>
          </p:sp>
        </mc:Fallback>
      </mc:AlternateContent>
    </p:spTree>
    <p:extLst>
      <p:ext uri="{BB962C8B-B14F-4D97-AF65-F5344CB8AC3E}">
        <p14:creationId xmlns:p14="http://schemas.microsoft.com/office/powerpoint/2010/main" val="353310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453EDC51-F08F-39FC-85FC-BD4285E11EE5}"/>
              </a:ext>
            </a:extLst>
          </p:cNvPr>
          <p:cNvSpPr txBox="1"/>
          <p:nvPr/>
        </p:nvSpPr>
        <p:spPr>
          <a:xfrm>
            <a:off x="0" y="434975"/>
            <a:ext cx="3453129" cy="135293"/>
          </a:xfrm>
          <a:prstGeom prst="rect">
            <a:avLst/>
          </a:prstGeom>
        </p:spPr>
        <p:txBody>
          <a:bodyPr vert="horz" wrap="square" lIns="0" tIns="12065" rIns="0" bIns="0" rtlCol="0">
            <a:spAutoFit/>
          </a:bodyPr>
          <a:lstStyle/>
          <a:p>
            <a:pPr marL="12700">
              <a:spcBef>
                <a:spcPts val="95"/>
              </a:spcBef>
            </a:pPr>
            <a:r>
              <a:rPr sz="800" b="1" spc="-20" dirty="0">
                <a:solidFill>
                  <a:srgbClr val="3333B2"/>
                </a:solidFill>
                <a:latin typeface="Arial"/>
                <a:cs typeface="Arial"/>
              </a:rPr>
              <a:t>Figure:</a:t>
            </a:r>
            <a:r>
              <a:rPr sz="800" b="1" spc="40" dirty="0">
                <a:solidFill>
                  <a:srgbClr val="3333B2"/>
                </a:solidFill>
                <a:latin typeface="Arial"/>
                <a:cs typeface="Arial"/>
              </a:rPr>
              <a:t> </a:t>
            </a:r>
            <a:r>
              <a:rPr lang="en-US" sz="800" dirty="0">
                <a:latin typeface="Arial"/>
                <a:cs typeface="Arial"/>
              </a:rPr>
              <a:t>FGP Monthly Timing Errors and End-of-Year Balance</a:t>
            </a:r>
            <a:endParaRPr sz="800" dirty="0">
              <a:latin typeface="Arial"/>
              <a:cs typeface="Arial"/>
            </a:endParaRPr>
          </a:p>
        </p:txBody>
      </p:sp>
      <p:sp>
        <p:nvSpPr>
          <p:cNvPr id="4" name="object 5">
            <a:extLst>
              <a:ext uri="{FF2B5EF4-FFF2-40B4-BE49-F238E27FC236}">
                <a16:creationId xmlns:a16="http://schemas.microsoft.com/office/drawing/2014/main" id="{34AC8CF7-B96F-6B94-8643-A47882ADE520}"/>
              </a:ext>
            </a:extLst>
          </p:cNvPr>
          <p:cNvSpPr txBox="1"/>
          <p:nvPr/>
        </p:nvSpPr>
        <p:spPr>
          <a:xfrm>
            <a:off x="33643" y="2769461"/>
            <a:ext cx="6060198" cy="368499"/>
          </a:xfrm>
          <a:prstGeom prst="rect">
            <a:avLst/>
          </a:prstGeom>
        </p:spPr>
        <p:txBody>
          <a:bodyPr vert="horz" wrap="square" lIns="0" tIns="17145" rIns="0" bIns="0" rtlCol="0">
            <a:spAutoFit/>
          </a:bodyPr>
          <a:lstStyle/>
          <a:p>
            <a:pPr marL="12700" marR="5080">
              <a:lnSpc>
                <a:spcPts val="700"/>
              </a:lnSpc>
              <a:spcBef>
                <a:spcPts val="135"/>
              </a:spcBef>
            </a:pPr>
            <a:r>
              <a:rPr lang="en-US" sz="500" b="1" spc="-10" dirty="0">
                <a:latin typeface="Arial"/>
                <a:cs typeface="Arial"/>
              </a:rPr>
              <a:t>Notes: </a:t>
            </a:r>
            <a:r>
              <a:rPr lang="en-US" sz="500" spc="-10" dirty="0">
                <a:latin typeface="Arial"/>
                <a:cs typeface="Arial"/>
              </a:rPr>
              <a:t>The panel on the left shows the distribution of the FGP timing error across time. The solid line represents the mean across states by month-year. The dark-shaded area shows the percentiles between 25%-75%, as well as the area within one standard deviation form the mean, while the light-shaded areas percentiles 1% to 99% (excluding outliers) and 5%-95%. The panel on the right shows the end-of-year cumulative difference between the FGP paid and FGP budgeted across years, expressed as percentage of discretionary revenues. The solid vertical line shows the sample mean. For illustrative purposes, dashed blue lines show the interval between +/- 10% of discretionary revenues.</a:t>
            </a:r>
          </a:p>
        </p:txBody>
      </p:sp>
      <p:sp>
        <p:nvSpPr>
          <p:cNvPr id="6" name="object 3">
            <a:extLst>
              <a:ext uri="{FF2B5EF4-FFF2-40B4-BE49-F238E27FC236}">
                <a16:creationId xmlns:a16="http://schemas.microsoft.com/office/drawing/2014/main" id="{676DE632-F4C5-7E3E-9B3B-AFF3E7B378ED}"/>
              </a:ext>
            </a:extLst>
          </p:cNvPr>
          <p:cNvSpPr txBox="1"/>
          <p:nvPr/>
        </p:nvSpPr>
        <p:spPr>
          <a:xfrm>
            <a:off x="4448175" y="725871"/>
            <a:ext cx="1676268" cy="1858842"/>
          </a:xfrm>
          <a:prstGeom prst="rect">
            <a:avLst/>
          </a:prstGeom>
        </p:spPr>
        <p:txBody>
          <a:bodyPr vert="horz" wrap="square" lIns="0" tIns="12065" rIns="0" bIns="0" rtlCol="0">
            <a:spAutoFit/>
          </a:bodyPr>
          <a:lstStyle/>
          <a:p>
            <a:pPr marL="50801">
              <a:spcBef>
                <a:spcPts val="600"/>
              </a:spcBef>
              <a:spcAft>
                <a:spcPts val="600"/>
              </a:spcAft>
              <a:tabLst>
                <a:tab pos="167640" algn="l"/>
              </a:tabLst>
            </a:pPr>
            <a:r>
              <a:rPr lang="en-US" sz="1000" b="1" spc="-45" dirty="0">
                <a:solidFill>
                  <a:schemeClr val="tx1"/>
                </a:solidFill>
                <a:highlight>
                  <a:srgbClr val="FFFF00"/>
                </a:highlight>
                <a:latin typeface="Arial"/>
                <a:cs typeface="Arial"/>
              </a:rPr>
              <a:t>Avg monthly timing error: </a:t>
            </a:r>
          </a:p>
          <a:p>
            <a:pPr marL="167640" indent="-116839">
              <a:spcBef>
                <a:spcPts val="600"/>
              </a:spcBef>
              <a:spcAft>
                <a:spcPts val="600"/>
              </a:spcAft>
              <a:buFont typeface="Arial"/>
              <a:buChar char="•"/>
              <a:tabLst>
                <a:tab pos="167640" algn="l"/>
              </a:tabLst>
            </a:pPr>
            <a:r>
              <a:rPr lang="en-US" sz="1000" spc="-45" dirty="0">
                <a:solidFill>
                  <a:schemeClr val="tx1"/>
                </a:solidFill>
                <a:highlight>
                  <a:srgbClr val="FFFF00"/>
                </a:highlight>
                <a:latin typeface="Arial"/>
                <a:cs typeface="Arial"/>
              </a:rPr>
              <a:t>2018 (+5% DR), 2019 (-5.4% DR), 2020 (-10.18% DR)</a:t>
            </a:r>
          </a:p>
          <a:p>
            <a:pPr marL="50801">
              <a:spcBef>
                <a:spcPts val="600"/>
              </a:spcBef>
              <a:spcAft>
                <a:spcPts val="600"/>
              </a:spcAft>
              <a:tabLst>
                <a:tab pos="167640" algn="l"/>
              </a:tabLst>
            </a:pPr>
            <a:r>
              <a:rPr lang="en-US" sz="1000" b="1" spc="-45" dirty="0">
                <a:solidFill>
                  <a:schemeClr val="tx1"/>
                </a:solidFill>
                <a:latin typeface="Arial"/>
                <a:cs typeface="Arial"/>
              </a:rPr>
              <a:t>End-of-Year FGP Surplus/Def</a:t>
            </a:r>
          </a:p>
          <a:p>
            <a:pPr marL="167640" indent="-116839">
              <a:spcBef>
                <a:spcPts val="600"/>
              </a:spcBef>
              <a:spcAft>
                <a:spcPts val="600"/>
              </a:spcAft>
              <a:buFont typeface="Arial"/>
              <a:buChar char="•"/>
              <a:tabLst>
                <a:tab pos="167640" algn="l"/>
              </a:tabLst>
            </a:pPr>
            <a:r>
              <a:rPr lang="en-US" sz="1000" spc="-45" dirty="0">
                <a:solidFill>
                  <a:schemeClr val="tx1"/>
                </a:solidFill>
                <a:latin typeface="Arial"/>
                <a:cs typeface="Arial"/>
              </a:rPr>
              <a:t>No apparent systematic variation by states. </a:t>
            </a:r>
          </a:p>
          <a:p>
            <a:pPr marL="167640" indent="-116839">
              <a:spcBef>
                <a:spcPts val="600"/>
              </a:spcBef>
              <a:spcAft>
                <a:spcPts val="600"/>
              </a:spcAft>
              <a:buFont typeface="Arial"/>
              <a:buChar char="•"/>
              <a:tabLst>
                <a:tab pos="167640" algn="l"/>
              </a:tabLst>
            </a:pPr>
            <a:r>
              <a:rPr lang="en-US" sz="1000" spc="-45" dirty="0">
                <a:solidFill>
                  <a:schemeClr val="tx1"/>
                </a:solidFill>
                <a:latin typeface="Arial"/>
                <a:cs typeface="Arial"/>
              </a:rPr>
              <a:t>All states face similar shocks within the same fiscal year. </a:t>
            </a:r>
          </a:p>
        </p:txBody>
      </p:sp>
      <p:pic>
        <p:nvPicPr>
          <p:cNvPr id="5" name="Picture 4" descr="A graph and a chart&#10;&#10;Description automatically generated with medium confidence">
            <a:extLst>
              <a:ext uri="{FF2B5EF4-FFF2-40B4-BE49-F238E27FC236}">
                <a16:creationId xmlns:a16="http://schemas.microsoft.com/office/drawing/2014/main" id="{68E0BEC6-39B2-7CD8-6211-1F6FF05C8F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93" y="579634"/>
            <a:ext cx="4435082" cy="2217541"/>
          </a:xfrm>
          <a:prstGeom prst="rect">
            <a:avLst/>
          </a:prstGeom>
        </p:spPr>
      </p:pic>
      <p:sp>
        <p:nvSpPr>
          <p:cNvPr id="8" name="object 2">
            <a:extLst>
              <a:ext uri="{FF2B5EF4-FFF2-40B4-BE49-F238E27FC236}">
                <a16:creationId xmlns:a16="http://schemas.microsoft.com/office/drawing/2014/main" id="{FE4BB7A2-D940-FF26-1E58-9BEA72F1046D}"/>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Timing Error Distribution Over Time</a:t>
            </a:r>
          </a:p>
        </p:txBody>
      </p:sp>
    </p:spTree>
    <p:extLst>
      <p:ext uri="{BB962C8B-B14F-4D97-AF65-F5344CB8AC3E}">
        <p14:creationId xmlns:p14="http://schemas.microsoft.com/office/powerpoint/2010/main" val="80142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Research Design</a:t>
            </a:r>
          </a:p>
        </p:txBody>
      </p:sp>
      <p:grpSp>
        <p:nvGrpSpPr>
          <p:cNvPr id="13" name="Group 12">
            <a:extLst>
              <a:ext uri="{FF2B5EF4-FFF2-40B4-BE49-F238E27FC236}">
                <a16:creationId xmlns:a16="http://schemas.microsoft.com/office/drawing/2014/main" id="{EE528FE6-EB51-A00B-E398-A2DE9E505DE8}"/>
              </a:ext>
            </a:extLst>
          </p:cNvPr>
          <p:cNvGrpSpPr/>
          <p:nvPr/>
        </p:nvGrpSpPr>
        <p:grpSpPr>
          <a:xfrm>
            <a:off x="171378" y="358775"/>
            <a:ext cx="5810394" cy="1296028"/>
            <a:chOff x="714375" y="1120775"/>
            <a:chExt cx="4476115" cy="763122"/>
          </a:xfrm>
        </p:grpSpPr>
        <p:sp>
          <p:nvSpPr>
            <p:cNvPr id="14" name="object 3">
              <a:extLst>
                <a:ext uri="{FF2B5EF4-FFF2-40B4-BE49-F238E27FC236}">
                  <a16:creationId xmlns:a16="http://schemas.microsoft.com/office/drawing/2014/main" id="{63DF4884-CEA9-3457-A2C3-F34F8A018BC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2F8FAAE-AAC7-7723-4820-22651DD9BE93}"/>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IV Design. Fixed-Effects 2SLS Estimator + Robust-Clustered Standard Errors (State Level)  </a:t>
              </a:r>
              <a:endParaRPr sz="1000" dirty="0">
                <a:latin typeface="Tahoma"/>
                <a:cs typeface="Tahoma"/>
              </a:endParaRPr>
            </a:p>
          </p:txBody>
        </p:sp>
        <p:grpSp>
          <p:nvGrpSpPr>
            <p:cNvPr id="16" name="object 5">
              <a:extLst>
                <a:ext uri="{FF2B5EF4-FFF2-40B4-BE49-F238E27FC236}">
                  <a16:creationId xmlns:a16="http://schemas.microsoft.com/office/drawing/2014/main" id="{BDD99EA0-CE1C-DF67-3DB8-772AA3235A2E}"/>
                </a:ext>
              </a:extLst>
            </p:cNvPr>
            <p:cNvGrpSpPr/>
            <p:nvPr/>
          </p:nvGrpSpPr>
          <p:grpSpPr>
            <a:xfrm>
              <a:off x="714375" y="1283996"/>
              <a:ext cx="4476115" cy="599901"/>
              <a:chOff x="66229" y="1425651"/>
              <a:chExt cx="4476115" cy="599901"/>
            </a:xfrm>
          </p:grpSpPr>
          <p:pic>
            <p:nvPicPr>
              <p:cNvPr id="18" name="object 6">
                <a:extLst>
                  <a:ext uri="{FF2B5EF4-FFF2-40B4-BE49-F238E27FC236}">
                    <a16:creationId xmlns:a16="http://schemas.microsoft.com/office/drawing/2014/main" id="{4795C6E8-C2E0-86B6-5637-F793B56779A7}"/>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10DF1E40-95A1-59EB-783F-E52971C767BC}"/>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241CA1A-914E-D318-17A4-6B09FAD344BA}"/>
                  </a:ext>
                </a:extLst>
              </p:cNvPr>
              <p:cNvSpPr txBox="1"/>
              <p:nvPr/>
            </p:nvSpPr>
            <p:spPr>
              <a:xfrm>
                <a:off x="963930" y="855272"/>
                <a:ext cx="3922932"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𝐶𝑎𝑠h𝑅𝑒𝑠𝑒𝑟𝑣𝑒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𝛽</m:t>
                      </m:r>
                      <m:r>
                        <a:rPr lang="en-US" sz="1200" b="0" i="1" smtClean="0">
                          <a:latin typeface="Cambria Math" panose="02040503050406030204" pitchFamily="18" charset="0"/>
                        </a:rPr>
                        <m:t>𝑇𝑖𝑚𝑖𝑛𝑔𝐸𝑟𝑟𝑜</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𝜖</m:t>
                          </m:r>
                        </m:e>
                        <m:sub>
                          <m:r>
                            <a:rPr lang="en-US" sz="1200" b="0" i="1" smtClean="0">
                              <a:latin typeface="Cambria Math" panose="02040503050406030204" pitchFamily="18" charset="0"/>
                            </a:rPr>
                            <m:t>𝑖𝑡</m:t>
                          </m:r>
                        </m:sub>
                      </m:sSub>
                    </m:oMath>
                  </m:oMathPara>
                </a14:m>
                <a:endParaRPr lang="en-US" sz="1200" dirty="0"/>
              </a:p>
            </p:txBody>
          </p:sp>
        </mc:Choice>
        <mc:Fallback>
          <p:sp>
            <p:nvSpPr>
              <p:cNvPr id="20" name="TextBox 19">
                <a:extLst>
                  <a:ext uri="{FF2B5EF4-FFF2-40B4-BE49-F238E27FC236}">
                    <a16:creationId xmlns:a16="http://schemas.microsoft.com/office/drawing/2014/main" id="{F241CA1A-914E-D318-17A4-6B09FAD344BA}"/>
                  </a:ext>
                </a:extLst>
              </p:cNvPr>
              <p:cNvSpPr txBox="1">
                <a:spLocks noRot="1" noChangeAspect="1" noMove="1" noResize="1" noEditPoints="1" noAdjustHandles="1" noChangeArrowheads="1" noChangeShapeType="1" noTextEdit="1"/>
              </p:cNvSpPr>
              <p:nvPr/>
            </p:nvSpPr>
            <p:spPr>
              <a:xfrm>
                <a:off x="963930" y="855272"/>
                <a:ext cx="3922932" cy="184666"/>
              </a:xfrm>
              <a:prstGeom prst="rect">
                <a:avLst/>
              </a:prstGeom>
              <a:blipFill>
                <a:blip r:embed="rId4"/>
                <a:stretch>
                  <a:fillRect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FD9233D-1D9A-46FB-FE8A-D00D167B3A35}"/>
                  </a:ext>
                </a:extLst>
              </p:cNvPr>
              <p:cNvSpPr txBox="1"/>
              <p:nvPr/>
            </p:nvSpPr>
            <p:spPr>
              <a:xfrm>
                <a:off x="896950" y="1370739"/>
                <a:ext cx="4358564" cy="2072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𝑂𝑢𝑡𝑆h𝑜𝑟𝑡𝑇𝑒𝑟𝑚𝐷𝑒𝑏</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𝛿</m:t>
                      </m:r>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𝐶𝑎𝑠h𝑅𝑒𝑠𝑒𝑟𝑣𝑒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𝑖𝑡</m:t>
                              </m:r>
                            </m:sub>
                          </m:sSub>
                        </m:e>
                      </m:ac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𝜐</m:t>
                          </m:r>
                        </m:e>
                        <m:sub>
                          <m:r>
                            <a:rPr lang="en-US" sz="1200" b="0" i="1" smtClean="0">
                              <a:latin typeface="Cambria Math" panose="02040503050406030204" pitchFamily="18" charset="0"/>
                            </a:rPr>
                            <m:t>𝑖𝑡</m:t>
                          </m:r>
                        </m:sub>
                      </m:sSub>
                    </m:oMath>
                  </m:oMathPara>
                </a14:m>
                <a:endParaRPr lang="en-US" sz="1200" dirty="0"/>
              </a:p>
            </p:txBody>
          </p:sp>
        </mc:Choice>
        <mc:Fallback>
          <p:sp>
            <p:nvSpPr>
              <p:cNvPr id="23" name="TextBox 22">
                <a:extLst>
                  <a:ext uri="{FF2B5EF4-FFF2-40B4-BE49-F238E27FC236}">
                    <a16:creationId xmlns:a16="http://schemas.microsoft.com/office/drawing/2014/main" id="{EFD9233D-1D9A-46FB-FE8A-D00D167B3A35}"/>
                  </a:ext>
                </a:extLst>
              </p:cNvPr>
              <p:cNvSpPr txBox="1">
                <a:spLocks noRot="1" noChangeAspect="1" noMove="1" noResize="1" noEditPoints="1" noAdjustHandles="1" noChangeArrowheads="1" noChangeShapeType="1" noTextEdit="1"/>
              </p:cNvSpPr>
              <p:nvPr/>
            </p:nvSpPr>
            <p:spPr>
              <a:xfrm>
                <a:off x="896950" y="1370739"/>
                <a:ext cx="4358564" cy="207236"/>
              </a:xfrm>
              <a:prstGeom prst="rect">
                <a:avLst/>
              </a:prstGeom>
              <a:blipFill>
                <a:blip r:embed="rId5"/>
                <a:stretch>
                  <a:fillRect l="-291" t="-17647" b="-4117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F38E2B2-E8A5-9A9E-4638-59575A6D9AC6}"/>
              </a:ext>
            </a:extLst>
          </p:cNvPr>
          <p:cNvSpPr txBox="1"/>
          <p:nvPr/>
        </p:nvSpPr>
        <p:spPr>
          <a:xfrm>
            <a:off x="158465" y="609346"/>
            <a:ext cx="3138054" cy="276999"/>
          </a:xfrm>
          <a:prstGeom prst="rect">
            <a:avLst/>
          </a:prstGeom>
          <a:noFill/>
        </p:spPr>
        <p:txBody>
          <a:bodyPr wrap="square">
            <a:spAutoFit/>
          </a:bodyPr>
          <a:lstStyle/>
          <a:p>
            <a:r>
              <a:rPr lang="en-US" sz="1200" b="1" spc="-25" dirty="0">
                <a:latin typeface="Arial"/>
                <a:cs typeface="Arial"/>
              </a:rPr>
              <a:t>First stage:</a:t>
            </a:r>
            <a:endParaRPr lang="en-US" sz="1200" b="1" dirty="0"/>
          </a:p>
        </p:txBody>
      </p:sp>
      <p:sp>
        <p:nvSpPr>
          <p:cNvPr id="26" name="TextBox 25">
            <a:extLst>
              <a:ext uri="{FF2B5EF4-FFF2-40B4-BE49-F238E27FC236}">
                <a16:creationId xmlns:a16="http://schemas.microsoft.com/office/drawing/2014/main" id="{EDA19170-749D-FBBF-1F43-F04CECDA7346}"/>
              </a:ext>
            </a:extLst>
          </p:cNvPr>
          <p:cNvSpPr txBox="1"/>
          <p:nvPr/>
        </p:nvSpPr>
        <p:spPr>
          <a:xfrm>
            <a:off x="136618" y="1149204"/>
            <a:ext cx="3138054" cy="276999"/>
          </a:xfrm>
          <a:prstGeom prst="rect">
            <a:avLst/>
          </a:prstGeom>
          <a:noFill/>
        </p:spPr>
        <p:txBody>
          <a:bodyPr wrap="square">
            <a:spAutoFit/>
          </a:bodyPr>
          <a:lstStyle/>
          <a:p>
            <a:r>
              <a:rPr lang="en-US" sz="1200" b="1" spc="-25" dirty="0">
                <a:latin typeface="Arial"/>
                <a:cs typeface="Arial"/>
              </a:rPr>
              <a:t>Reduced Form:</a:t>
            </a:r>
            <a:endParaRPr lang="en-US" sz="1200" b="1" dirty="0"/>
          </a:p>
        </p:txBody>
      </p:sp>
      <p:grpSp>
        <p:nvGrpSpPr>
          <p:cNvPr id="4" name="Group 3">
            <a:extLst>
              <a:ext uri="{FF2B5EF4-FFF2-40B4-BE49-F238E27FC236}">
                <a16:creationId xmlns:a16="http://schemas.microsoft.com/office/drawing/2014/main" id="{0559B3FF-D422-620F-827A-C422357FDB0F}"/>
              </a:ext>
            </a:extLst>
          </p:cNvPr>
          <p:cNvGrpSpPr/>
          <p:nvPr/>
        </p:nvGrpSpPr>
        <p:grpSpPr>
          <a:xfrm>
            <a:off x="194091" y="1777786"/>
            <a:ext cx="5810394" cy="1296028"/>
            <a:chOff x="714375" y="1120775"/>
            <a:chExt cx="4476115" cy="76312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Variable Scaling and Coefficient Interpretation</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599901"/>
              <a:chOff x="66229" y="1425651"/>
              <a:chExt cx="4476115" cy="59990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9" name="TextBox 28">
            <a:extLst>
              <a:ext uri="{FF2B5EF4-FFF2-40B4-BE49-F238E27FC236}">
                <a16:creationId xmlns:a16="http://schemas.microsoft.com/office/drawing/2014/main" id="{C0B58A95-DE94-B02C-DEC1-FFD7E1071179}"/>
              </a:ext>
            </a:extLst>
          </p:cNvPr>
          <p:cNvSpPr txBox="1"/>
          <p:nvPr/>
        </p:nvSpPr>
        <p:spPr>
          <a:xfrm>
            <a:off x="193406" y="2098296"/>
            <a:ext cx="5797528" cy="923330"/>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Variables measured as stocks. Outstanding short-term debt and cash-holdings at end-of-Q. </a:t>
            </a:r>
          </a:p>
          <a:p>
            <a:pPr marL="171450" indent="-171450">
              <a:spcBef>
                <a:spcPts val="300"/>
              </a:spcBef>
              <a:spcAft>
                <a:spcPts val="300"/>
              </a:spcAft>
              <a:buFont typeface="Arial" panose="020B0604020202020204" pitchFamily="34" charset="0"/>
              <a:buChar char="•"/>
            </a:pPr>
            <a:r>
              <a:rPr lang="en-US" sz="1100" spc="-25" dirty="0">
                <a:latin typeface="Arial"/>
                <a:cs typeface="Arial"/>
              </a:rPr>
              <a:t>Dependent, endogenous, and instrumental variables expressed as % of average level of DR (2009-2016). </a:t>
            </a:r>
          </a:p>
          <a:p>
            <a:pPr marL="171450" indent="-171450">
              <a:spcBef>
                <a:spcPts val="300"/>
              </a:spcBef>
              <a:spcAft>
                <a:spcPts val="300"/>
              </a:spcAft>
              <a:buFont typeface="Arial" panose="020B0604020202020204" pitchFamily="34" charset="0"/>
              <a:buChar char="•"/>
            </a:pPr>
            <a:r>
              <a:rPr lang="en-US" sz="1100" spc="-25" dirty="0">
                <a:latin typeface="Arial"/>
                <a:cs typeface="Arial"/>
              </a:rPr>
              <a:t>Results expressed in units that measure annual space for liquidity management.  </a:t>
            </a:r>
            <a:endParaRPr lang="en-US" sz="1100" dirty="0"/>
          </a:p>
        </p:txBody>
      </p:sp>
    </p:spTree>
    <p:extLst>
      <p:ext uri="{BB962C8B-B14F-4D97-AF65-F5344CB8AC3E}">
        <p14:creationId xmlns:p14="http://schemas.microsoft.com/office/powerpoint/2010/main" val="1374068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Identification</a:t>
            </a:r>
          </a:p>
        </p:txBody>
      </p:sp>
      <p:grpSp>
        <p:nvGrpSpPr>
          <p:cNvPr id="13" name="Group 12">
            <a:extLst>
              <a:ext uri="{FF2B5EF4-FFF2-40B4-BE49-F238E27FC236}">
                <a16:creationId xmlns:a16="http://schemas.microsoft.com/office/drawing/2014/main" id="{EE528FE6-EB51-A00B-E398-A2DE9E505DE8}"/>
              </a:ext>
            </a:extLst>
          </p:cNvPr>
          <p:cNvGrpSpPr/>
          <p:nvPr/>
        </p:nvGrpSpPr>
        <p:grpSpPr>
          <a:xfrm>
            <a:off x="171378" y="358774"/>
            <a:ext cx="5810394" cy="1002615"/>
            <a:chOff x="714375" y="1120775"/>
            <a:chExt cx="4476115" cy="590356"/>
          </a:xfrm>
        </p:grpSpPr>
        <p:sp>
          <p:nvSpPr>
            <p:cNvPr id="14" name="object 3">
              <a:extLst>
                <a:ext uri="{FF2B5EF4-FFF2-40B4-BE49-F238E27FC236}">
                  <a16:creationId xmlns:a16="http://schemas.microsoft.com/office/drawing/2014/main" id="{63DF4884-CEA9-3457-A2C3-F34F8A018BC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2F8FAAE-AAC7-7723-4820-22651DD9BE93}"/>
                </a:ext>
              </a:extLst>
            </p:cNvPr>
            <p:cNvSpPr txBox="1"/>
            <p:nvPr/>
          </p:nvSpPr>
          <p:spPr>
            <a:xfrm>
              <a:off x="765176" y="1165643"/>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Relevance Assumption: </a:t>
              </a:r>
              <a:r>
                <a:rPr lang="en-US" sz="1000" spc="-25" dirty="0">
                  <a:solidFill>
                    <a:schemeClr val="bg1"/>
                  </a:solidFill>
                  <a:latin typeface="Arial"/>
                  <a:cs typeface="Arial"/>
                </a:rPr>
                <a:t>FGP Timing Errors influence the level of cash reserves. </a:t>
              </a:r>
            </a:p>
          </p:txBody>
        </p:sp>
        <p:grpSp>
          <p:nvGrpSpPr>
            <p:cNvPr id="16" name="object 5">
              <a:extLst>
                <a:ext uri="{FF2B5EF4-FFF2-40B4-BE49-F238E27FC236}">
                  <a16:creationId xmlns:a16="http://schemas.microsoft.com/office/drawing/2014/main" id="{BDD99EA0-CE1C-DF67-3DB8-772AA3235A2E}"/>
                </a:ext>
              </a:extLst>
            </p:cNvPr>
            <p:cNvGrpSpPr/>
            <p:nvPr/>
          </p:nvGrpSpPr>
          <p:grpSpPr>
            <a:xfrm>
              <a:off x="714375" y="1283996"/>
              <a:ext cx="4476115" cy="427135"/>
              <a:chOff x="66229" y="1425651"/>
              <a:chExt cx="4476115" cy="427135"/>
            </a:xfrm>
          </p:grpSpPr>
          <p:pic>
            <p:nvPicPr>
              <p:cNvPr id="18" name="object 6">
                <a:extLst>
                  <a:ext uri="{FF2B5EF4-FFF2-40B4-BE49-F238E27FC236}">
                    <a16:creationId xmlns:a16="http://schemas.microsoft.com/office/drawing/2014/main" id="{4795C6E8-C2E0-86B6-5637-F793B56779A7}"/>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10DF1E40-95A1-59EB-783F-E52971C767BC}"/>
                  </a:ext>
                </a:extLst>
              </p:cNvPr>
              <p:cNvSpPr/>
              <p:nvPr/>
            </p:nvSpPr>
            <p:spPr>
              <a:xfrm>
                <a:off x="66229" y="1469928"/>
                <a:ext cx="4476115" cy="382858"/>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grpSp>
        <p:nvGrpSpPr>
          <p:cNvPr id="4" name="Group 3">
            <a:extLst>
              <a:ext uri="{FF2B5EF4-FFF2-40B4-BE49-F238E27FC236}">
                <a16:creationId xmlns:a16="http://schemas.microsoft.com/office/drawing/2014/main" id="{0559B3FF-D422-620F-827A-C422357FDB0F}"/>
              </a:ext>
            </a:extLst>
          </p:cNvPr>
          <p:cNvGrpSpPr/>
          <p:nvPr/>
        </p:nvGrpSpPr>
        <p:grpSpPr>
          <a:xfrm>
            <a:off x="194091" y="1425576"/>
            <a:ext cx="5810394" cy="1676402"/>
            <a:chOff x="714375" y="1120775"/>
            <a:chExt cx="4476115" cy="98709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Exclusion Restriction: FGP Timing Errors only influence short-term debt through cash reserves. </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823871"/>
              <a:chOff x="66229" y="1425651"/>
              <a:chExt cx="4476115" cy="82387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77959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9" name="TextBox 28">
            <a:extLst>
              <a:ext uri="{FF2B5EF4-FFF2-40B4-BE49-F238E27FC236}">
                <a16:creationId xmlns:a16="http://schemas.microsoft.com/office/drawing/2014/main" id="{C0B58A95-DE94-B02C-DEC1-FFD7E1071179}"/>
              </a:ext>
            </a:extLst>
          </p:cNvPr>
          <p:cNvSpPr txBox="1"/>
          <p:nvPr/>
        </p:nvSpPr>
        <p:spPr>
          <a:xfrm>
            <a:off x="239129" y="1848775"/>
            <a:ext cx="5797528" cy="1000274"/>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FGP annual shares had been historically stable. </a:t>
            </a:r>
          </a:p>
          <a:p>
            <a:pPr marL="171450" indent="-171450">
              <a:spcBef>
                <a:spcPts val="300"/>
              </a:spcBef>
              <a:spcAft>
                <a:spcPts val="300"/>
              </a:spcAft>
              <a:buFont typeface="Arial" panose="020B0604020202020204" pitchFamily="34" charset="0"/>
              <a:buChar char="•"/>
            </a:pPr>
            <a:r>
              <a:rPr lang="en-US" sz="1100" spc="-25" dirty="0">
                <a:latin typeface="Arial"/>
                <a:cs typeface="Arial"/>
              </a:rPr>
              <a:t>Centralized tax collection averages-out the influence of regional economic factors. </a:t>
            </a:r>
          </a:p>
          <a:p>
            <a:pPr marL="171450" indent="-171450">
              <a:spcBef>
                <a:spcPts val="300"/>
              </a:spcBef>
              <a:spcAft>
                <a:spcPts val="300"/>
              </a:spcAft>
              <a:buFont typeface="Arial" panose="020B0604020202020204" pitchFamily="34" charset="0"/>
              <a:buChar char="•"/>
            </a:pPr>
            <a:r>
              <a:rPr lang="en-US" sz="1100" spc="-25" dirty="0">
                <a:latin typeface="Arial"/>
                <a:cs typeface="Arial"/>
              </a:rPr>
              <a:t>Tax collection done by the federal government with no intervention with states. </a:t>
            </a:r>
          </a:p>
          <a:p>
            <a:pPr marL="171450" indent="-171450">
              <a:spcBef>
                <a:spcPts val="300"/>
              </a:spcBef>
              <a:spcAft>
                <a:spcPts val="300"/>
              </a:spcAft>
              <a:buFont typeface="Arial" panose="020B0604020202020204" pitchFamily="34" charset="0"/>
              <a:buChar char="•"/>
            </a:pPr>
            <a:r>
              <a:rPr lang="en-US" sz="1100" spc="-25" dirty="0">
                <a:latin typeface="Arial"/>
                <a:cs typeface="Arial"/>
              </a:rPr>
              <a:t>Monthly calendar is determined by the federal government with no clear rules. </a:t>
            </a:r>
          </a:p>
        </p:txBody>
      </p:sp>
      <p:sp>
        <p:nvSpPr>
          <p:cNvPr id="9" name="TextBox 8">
            <a:extLst>
              <a:ext uri="{FF2B5EF4-FFF2-40B4-BE49-F238E27FC236}">
                <a16:creationId xmlns:a16="http://schemas.microsoft.com/office/drawing/2014/main" id="{20881B84-228D-DDEC-B337-05E05F5CE7B2}"/>
              </a:ext>
            </a:extLst>
          </p:cNvPr>
          <p:cNvSpPr txBox="1"/>
          <p:nvPr/>
        </p:nvSpPr>
        <p:spPr>
          <a:xfrm>
            <a:off x="177498" y="662497"/>
            <a:ext cx="5797528" cy="677108"/>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b="1" spc="-25" dirty="0">
                <a:latin typeface="Arial"/>
                <a:cs typeface="Arial"/>
              </a:rPr>
              <a:t>Descriptive Stats: </a:t>
            </a:r>
            <a:r>
              <a:rPr lang="en-US" sz="1100" spc="-25" dirty="0">
                <a:latin typeface="Arial"/>
                <a:cs typeface="Arial"/>
              </a:rPr>
              <a:t>observing a quarterly timing error within one SD from the mean is equivalent to 12% of the average stock of cash reserves. </a:t>
            </a:r>
          </a:p>
          <a:p>
            <a:pPr marL="171450" indent="-171450">
              <a:spcBef>
                <a:spcPts val="300"/>
              </a:spcBef>
              <a:spcAft>
                <a:spcPts val="300"/>
              </a:spcAft>
              <a:buFont typeface="Arial" panose="020B0604020202020204" pitchFamily="34" charset="0"/>
              <a:buChar char="•"/>
            </a:pPr>
            <a:r>
              <a:rPr lang="en-US" sz="1100" b="1" spc="-25" dirty="0">
                <a:latin typeface="Arial"/>
                <a:cs typeface="Arial"/>
              </a:rPr>
              <a:t>Formal test: </a:t>
            </a:r>
            <a:r>
              <a:rPr lang="en-US" sz="1100" spc="-25" dirty="0">
                <a:latin typeface="Arial"/>
                <a:cs typeface="Arial"/>
              </a:rPr>
              <a:t>Cragg-Donald test for weak instruments (First stage F stat).  </a:t>
            </a:r>
            <a:endParaRPr lang="en-US" sz="1100" dirty="0"/>
          </a:p>
        </p:txBody>
      </p:sp>
    </p:spTree>
    <p:extLst>
      <p:ext uri="{BB962C8B-B14F-4D97-AF65-F5344CB8AC3E}">
        <p14:creationId xmlns:p14="http://schemas.microsoft.com/office/powerpoint/2010/main" val="1262323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Data </a:t>
            </a:r>
          </a:p>
        </p:txBody>
      </p:sp>
      <p:sp>
        <p:nvSpPr>
          <p:cNvPr id="3" name="object 3">
            <a:extLst>
              <a:ext uri="{FF2B5EF4-FFF2-40B4-BE49-F238E27FC236}">
                <a16:creationId xmlns:a16="http://schemas.microsoft.com/office/drawing/2014/main" id="{E9FF7389-660E-C3FD-3710-CF3CA3300512}"/>
              </a:ext>
            </a:extLst>
          </p:cNvPr>
          <p:cNvSpPr txBox="1"/>
          <p:nvPr/>
        </p:nvSpPr>
        <p:spPr>
          <a:xfrm>
            <a:off x="123278" y="587375"/>
            <a:ext cx="5928483" cy="2155655"/>
          </a:xfrm>
          <a:prstGeom prst="rect">
            <a:avLst/>
          </a:prstGeom>
        </p:spPr>
        <p:txBody>
          <a:bodyPr vert="horz" wrap="square" lIns="0" tIns="12065" rIns="0" bIns="0" rtlCol="0">
            <a:spAutoFit/>
          </a:bodyPr>
          <a:lstStyle/>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Financial Variables (Cash and Debt): </a:t>
            </a:r>
            <a:r>
              <a:rPr lang="en-US" sz="1100" dirty="0">
                <a:latin typeface="Arial" panose="020B0604020202020204" pitchFamily="34" charset="0"/>
                <a:cs typeface="Arial" panose="020B0604020202020204" pitchFamily="34" charset="0"/>
              </a:rPr>
              <a:t>text-scraped from state-reported forms submitted to the Ministry of Finance. State-by-quarter variation. </a:t>
            </a:r>
            <a:r>
              <a:rPr lang="en-US" sz="1100" b="1" dirty="0">
                <a:latin typeface="Arial" panose="020B0604020202020204" pitchFamily="34" charset="0"/>
                <a:cs typeface="Arial" panose="020B0604020202020204" pitchFamily="34" charset="0"/>
              </a:rPr>
              <a:t>Consistent data begins in 2018. </a:t>
            </a: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Fiscal Variables (Revenues, Expenditures): </a:t>
            </a:r>
            <a:r>
              <a:rPr lang="en-US" sz="1100" dirty="0">
                <a:latin typeface="Arial" panose="020B0604020202020204" pitchFamily="34" charset="0"/>
                <a:cs typeface="Arial" panose="020B0604020202020204" pitchFamily="34" charset="0"/>
              </a:rPr>
              <a:t>annual survey of state and local government finances. State-by-year variation.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Credit Ratings: </a:t>
            </a:r>
            <a:r>
              <a:rPr lang="en-US" sz="1100" dirty="0">
                <a:latin typeface="Arial" panose="020B0604020202020204" pitchFamily="34" charset="0"/>
                <a:cs typeface="Arial" panose="020B0604020202020204" pitchFamily="34" charset="0"/>
              </a:rPr>
              <a:t>web-scraped from Fitch Ratings website. State-by-quarter variation. </a:t>
            </a: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Control Variables: </a:t>
            </a:r>
            <a:r>
              <a:rPr lang="en-US" sz="1100" dirty="0">
                <a:latin typeface="Arial" panose="020B0604020202020204" pitchFamily="34" charset="0"/>
                <a:cs typeface="Arial" panose="020B0604020202020204" pitchFamily="34" charset="0"/>
              </a:rPr>
              <a:t>National Statistics Agency (INEGI) surveys on employment and IRS data on number of active taxpayers. State-by-quarter variation.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Final Sample: </a:t>
            </a:r>
            <a:r>
              <a:rPr lang="en-US" sz="1100" dirty="0">
                <a:latin typeface="Arial" panose="020B0604020202020204" pitchFamily="34" charset="0"/>
                <a:cs typeface="Arial" panose="020B0604020202020204" pitchFamily="34" charset="0"/>
              </a:rPr>
              <a:t>quarterly observations for 30 states between 2018-2022.</a:t>
            </a:r>
            <a:r>
              <a:rPr lang="en-US" sz="11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endParaRPr lang="en-US" sz="1100" b="1" dirty="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D010D7AA-79CD-54EA-F31B-D6F61C0FE271}"/>
              </a:ext>
            </a:extLst>
          </p:cNvPr>
          <p:cNvSpPr txBox="1"/>
          <p:nvPr/>
        </p:nvSpPr>
        <p:spPr>
          <a:xfrm>
            <a:off x="111161" y="2923413"/>
            <a:ext cx="6051761" cy="109645"/>
          </a:xfrm>
          <a:prstGeom prst="rect">
            <a:avLst/>
          </a:prstGeom>
        </p:spPr>
        <p:txBody>
          <a:bodyPr vert="horz" wrap="square" lIns="0" tIns="17145" rIns="0" bIns="0" rtlCol="0">
            <a:spAutoFit/>
          </a:bodyPr>
          <a:lstStyle/>
          <a:p>
            <a:pPr marL="73660" marR="731520">
              <a:spcAft>
                <a:spcPts val="0"/>
              </a:spcAft>
            </a:pPr>
            <a:r>
              <a:rPr lang="en-US" sz="600" b="1" dirty="0">
                <a:effectLst/>
                <a:latin typeface="Georgia" panose="02040502050405020303" pitchFamily="18" charset="0"/>
                <a:ea typeface="Times New Roman" panose="02020603050405020304" pitchFamily="18" charset="0"/>
              </a:rPr>
              <a:t>Note: </a:t>
            </a:r>
            <a:r>
              <a:rPr lang="en-US" sz="600" dirty="0">
                <a:effectLst/>
                <a:latin typeface="Georgia" panose="02040502050405020303" pitchFamily="18" charset="0"/>
                <a:ea typeface="Times New Roman" panose="02020603050405020304" pitchFamily="18" charset="0"/>
              </a:rPr>
              <a:t>Tlaxcala and Mexico City are excluded from the analysis as they are subject to different fiscal rules. </a:t>
            </a:r>
          </a:p>
        </p:txBody>
      </p:sp>
    </p:spTree>
    <p:extLst>
      <p:ext uri="{BB962C8B-B14F-4D97-AF65-F5344CB8AC3E}">
        <p14:creationId xmlns:p14="http://schemas.microsoft.com/office/powerpoint/2010/main" val="177036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55752" y="2598803"/>
            <a:ext cx="6710384" cy="478977"/>
          </a:xfrm>
          <a:prstGeom prst="rect">
            <a:avLst/>
          </a:prstGeom>
        </p:spPr>
        <p:txBody>
          <a:bodyPr vert="horz" wrap="square" lIns="0" tIns="17145" rIns="0" bIns="0" rtlCol="0">
            <a:spAutoFit/>
          </a:bodyPr>
          <a:lstStyle/>
          <a:p>
            <a:pPr marL="73660" marR="731520">
              <a:spcAft>
                <a:spcPts val="0"/>
              </a:spcAft>
            </a:pPr>
            <a:r>
              <a:rPr lang="en-US" sz="600" b="1" dirty="0">
                <a:effectLst/>
                <a:latin typeface="Georgia" panose="02040502050405020303" pitchFamily="18" charset="0"/>
                <a:ea typeface="Times New Roman" panose="02020603050405020304" pitchFamily="18" charset="0"/>
              </a:rPr>
              <a:t>Notes: </a:t>
            </a:r>
            <a:r>
              <a:rPr lang="en-US" sz="600" dirty="0">
                <a:effectLst/>
                <a:latin typeface="Georgia" panose="02040502050405020303" pitchFamily="18" charset="0"/>
                <a:ea typeface="Times New Roman" panose="02020603050405020304" pitchFamily="18" charset="0"/>
              </a:rPr>
              <a:t>This panel shows the descriptive statistics of the main variables used for the analysis.  N= 597 for all variables. The first two columns show the sample mean and standard deviation. P25, P50 and P75 show the 25, 50 and 75 percentiles, respectively. Credit rating is coded such that a higher number is associated with a higher credit rating. Considering the distribution of ratings I grouped them in 3 categories AAA,AA = 1, A = 2, and BBB,BB,NR = 3. Short-Term borrowing, cash reserves, FGP budget error, and fiscal balance measures are expressed as a percentage of the average discretionary revenues (DR) observed between 2009 and 2016. That is, outside the analysis period to avoid endogeneity concerns. All these fiscal variables correspond to one-year lagged measures.</a:t>
            </a:r>
          </a:p>
        </p:txBody>
      </p:sp>
      <p:sp>
        <p:nvSpPr>
          <p:cNvPr id="2" name="TextBox 1">
            <a:extLst>
              <a:ext uri="{FF2B5EF4-FFF2-40B4-BE49-F238E27FC236}">
                <a16:creationId xmlns:a16="http://schemas.microsoft.com/office/drawing/2014/main" id="{8ECE5494-56C8-337F-FBDB-2C7CD7B649E4}"/>
              </a:ext>
            </a:extLst>
          </p:cNvPr>
          <p:cNvSpPr txBox="1"/>
          <p:nvPr/>
        </p:nvSpPr>
        <p:spPr>
          <a:xfrm>
            <a:off x="23791" y="16867"/>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Descriptive Statistics</a:t>
            </a:r>
          </a:p>
        </p:txBody>
      </p:sp>
      <p:graphicFrame>
        <p:nvGraphicFramePr>
          <p:cNvPr id="5" name="Table 4">
            <a:extLst>
              <a:ext uri="{FF2B5EF4-FFF2-40B4-BE49-F238E27FC236}">
                <a16:creationId xmlns:a16="http://schemas.microsoft.com/office/drawing/2014/main" id="{6FE32D08-7728-7823-7E1A-7374744FBC21}"/>
              </a:ext>
            </a:extLst>
          </p:cNvPr>
          <p:cNvGraphicFramePr>
            <a:graphicFrameLocks noGrp="1"/>
          </p:cNvGraphicFramePr>
          <p:nvPr>
            <p:extLst>
              <p:ext uri="{D42A27DB-BD31-4B8C-83A1-F6EECF244321}">
                <p14:modId xmlns:p14="http://schemas.microsoft.com/office/powerpoint/2010/main" val="2535411366"/>
              </p:ext>
            </p:extLst>
          </p:nvPr>
        </p:nvGraphicFramePr>
        <p:xfrm>
          <a:off x="101208" y="382970"/>
          <a:ext cx="5817339" cy="2194560"/>
        </p:xfrm>
        <a:graphic>
          <a:graphicData uri="http://schemas.openxmlformats.org/drawingml/2006/table">
            <a:tbl>
              <a:tblPr firstRow="1" firstCol="1" lastRow="1" lastCol="1" bandRow="1" bandCol="1"/>
              <a:tblGrid>
                <a:gridCol w="2115396">
                  <a:extLst>
                    <a:ext uri="{9D8B030D-6E8A-4147-A177-3AD203B41FA5}">
                      <a16:colId xmlns:a16="http://schemas.microsoft.com/office/drawing/2014/main" val="3543273419"/>
                    </a:ext>
                  </a:extLst>
                </a:gridCol>
                <a:gridCol w="528849">
                  <a:extLst>
                    <a:ext uri="{9D8B030D-6E8A-4147-A177-3AD203B41FA5}">
                      <a16:colId xmlns:a16="http://schemas.microsoft.com/office/drawing/2014/main" val="2081524775"/>
                    </a:ext>
                  </a:extLst>
                </a:gridCol>
                <a:gridCol w="528849">
                  <a:extLst>
                    <a:ext uri="{9D8B030D-6E8A-4147-A177-3AD203B41FA5}">
                      <a16:colId xmlns:a16="http://schemas.microsoft.com/office/drawing/2014/main" val="1573361521"/>
                    </a:ext>
                  </a:extLst>
                </a:gridCol>
                <a:gridCol w="528849">
                  <a:extLst>
                    <a:ext uri="{9D8B030D-6E8A-4147-A177-3AD203B41FA5}">
                      <a16:colId xmlns:a16="http://schemas.microsoft.com/office/drawing/2014/main" val="200480200"/>
                    </a:ext>
                  </a:extLst>
                </a:gridCol>
                <a:gridCol w="528849">
                  <a:extLst>
                    <a:ext uri="{9D8B030D-6E8A-4147-A177-3AD203B41FA5}">
                      <a16:colId xmlns:a16="http://schemas.microsoft.com/office/drawing/2014/main" val="2913387042"/>
                    </a:ext>
                  </a:extLst>
                </a:gridCol>
                <a:gridCol w="528849">
                  <a:extLst>
                    <a:ext uri="{9D8B030D-6E8A-4147-A177-3AD203B41FA5}">
                      <a16:colId xmlns:a16="http://schemas.microsoft.com/office/drawing/2014/main" val="3371903974"/>
                    </a:ext>
                  </a:extLst>
                </a:gridCol>
                <a:gridCol w="528849">
                  <a:extLst>
                    <a:ext uri="{9D8B030D-6E8A-4147-A177-3AD203B41FA5}">
                      <a16:colId xmlns:a16="http://schemas.microsoft.com/office/drawing/2014/main" val="2190124866"/>
                    </a:ext>
                  </a:extLst>
                </a:gridCol>
                <a:gridCol w="528849">
                  <a:extLst>
                    <a:ext uri="{9D8B030D-6E8A-4147-A177-3AD203B41FA5}">
                      <a16:colId xmlns:a16="http://schemas.microsoft.com/office/drawing/2014/main" val="3533557470"/>
                    </a:ext>
                  </a:extLst>
                </a:gridCol>
              </a:tblGrid>
              <a:tr h="137160">
                <a:tc>
                  <a:txBody>
                    <a:bodyPr/>
                    <a:lstStyle/>
                    <a:p>
                      <a:pPr marL="0" marR="0" algn="l">
                        <a:lnSpc>
                          <a:spcPts val="1095"/>
                        </a:lnSpc>
                        <a:spcBef>
                          <a:spcPts val="0"/>
                        </a:spcBef>
                        <a:spcAft>
                          <a:spcPts val="0"/>
                        </a:spcAft>
                      </a:pPr>
                      <a:r>
                        <a:rPr lang="en-US" sz="6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635" algn="ctr">
                        <a:lnSpc>
                          <a:spcPts val="835"/>
                        </a:lnSpc>
                        <a:spcBef>
                          <a:spcPts val="0"/>
                        </a:spcBef>
                        <a:spcAft>
                          <a:spcPts val="0"/>
                        </a:spcAft>
                      </a:pPr>
                      <a:r>
                        <a:rPr lang="en-US" sz="800" spc="-20" dirty="0">
                          <a:effectLst/>
                          <a:latin typeface="Georgia" panose="02040502050405020303" pitchFamily="18" charset="0"/>
                          <a:ea typeface="Cambria" panose="02040503050406030204" pitchFamily="18" charset="0"/>
                          <a:cs typeface="Cambria" panose="02040503050406030204" pitchFamily="18" charset="0"/>
                        </a:rPr>
                        <a:t>Mean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83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Std.Dev.</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Min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P75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2540"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Max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7404150"/>
                  </a:ext>
                </a:extLst>
              </a:tr>
              <a:tr h="137160">
                <a:tc>
                  <a:txBody>
                    <a:bodyPr/>
                    <a:lstStyle/>
                    <a:p>
                      <a:pPr marL="75565" marR="0" algn="l">
                        <a:lnSpc>
                          <a:spcPts val="78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DepVar</a:t>
                      </a:r>
                      <a:r>
                        <a:rPr lang="en-US" sz="800" b="1"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Short-Term</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Debt</a:t>
                      </a:r>
                      <a:r>
                        <a:rPr lang="en-US" sz="800" spc="5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0"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635" marR="635" algn="ctr">
                        <a:lnSpc>
                          <a:spcPts val="78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0.0519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635" marR="1270" algn="ctr">
                        <a:lnSpc>
                          <a:spcPts val="78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0.0244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2540" marR="2540"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0.0940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905" marR="2540"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0.2890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extLst>
                  <a:ext uri="{0D108BD9-81ED-4DB2-BD59-A6C34878D82A}">
                    <a16:rowId xmlns:a16="http://schemas.microsoft.com/office/drawing/2014/main" val="3092835447"/>
                  </a:ext>
                </a:extLst>
              </a:tr>
              <a:tr h="137160">
                <a:tc>
                  <a:txBody>
                    <a:bodyPr/>
                    <a:lstStyle/>
                    <a:p>
                      <a:pPr marL="75565" marR="0" algn="l">
                        <a:lnSpc>
                          <a:spcPts val="84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EndVar</a:t>
                      </a:r>
                      <a:r>
                        <a:rPr lang="en-US" sz="800" b="1" dirty="0">
                          <a:effectLst/>
                          <a:latin typeface="Georgia" panose="02040502050405020303" pitchFamily="18" charset="0"/>
                          <a:ea typeface="Cambria" panose="02040503050406030204" pitchFamily="18" charset="0"/>
                          <a:cs typeface="Cambria" panose="02040503050406030204" pitchFamily="18" charset="0"/>
                        </a:rPr>
                        <a:t>:</a:t>
                      </a:r>
                      <a:r>
                        <a:rPr lang="en-US" sz="800" dirty="0">
                          <a:effectLst/>
                          <a:latin typeface="Georgia" panose="02040502050405020303" pitchFamily="18" charset="0"/>
                          <a:ea typeface="Cambria" panose="02040503050406030204" pitchFamily="18" charset="0"/>
                          <a:cs typeface="Cambria" panose="02040503050406030204" pitchFamily="18" charset="0"/>
                        </a:rPr>
                        <a:t> Cash</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Reserves</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0"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0.2289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0.1548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-0.0157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0.1174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0.1897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0.3117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63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0.9322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extLst>
                  <a:ext uri="{0D108BD9-81ED-4DB2-BD59-A6C34878D82A}">
                    <a16:rowId xmlns:a16="http://schemas.microsoft.com/office/drawing/2014/main" val="419754814"/>
                  </a:ext>
                </a:extLst>
              </a:tr>
              <a:tr h="137160">
                <a:tc>
                  <a:txBody>
                    <a:bodyPr/>
                    <a:lstStyle/>
                    <a:p>
                      <a:pPr marL="75565" marR="0" algn="l">
                        <a:lnSpc>
                          <a:spcPts val="84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InstVar</a:t>
                      </a:r>
                      <a:r>
                        <a:rPr lang="en-US" sz="800" b="1"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Timing</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Error</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0.0043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0.0235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0.1135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spc="-2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0.0185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0.0039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extLst>
                  <a:ext uri="{0D108BD9-81ED-4DB2-BD59-A6C34878D82A}">
                    <a16:rowId xmlns:a16="http://schemas.microsoft.com/office/drawing/2014/main" val="290217258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FGP</a:t>
                      </a:r>
                      <a:r>
                        <a:rPr lang="en-US" sz="800" spc="9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Annual</a:t>
                      </a:r>
                      <a:r>
                        <a:rPr lang="en-US" sz="800" spc="10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Difference (%DR,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0.0130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0.0655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0.2141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spc="-15"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0.0641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-0.0114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0.0484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0.0964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643694425"/>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Primary</a:t>
                      </a:r>
                      <a:r>
                        <a:rPr lang="en-US" sz="800" spc="7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Balance</a:t>
                      </a:r>
                      <a:r>
                        <a:rPr lang="en-US" sz="800" spc="7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7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Rev,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0.0623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0.1261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spc="-15"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0.7499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0.0833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0.0296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0.0853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82108631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Current</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Expenditures</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E</a:t>
                      </a:r>
                      <a:r>
                        <a:rPr lang="en-US" sz="800" spc="-10" dirty="0">
                          <a:effectLst/>
                          <a:latin typeface="Georgia" panose="02040502050405020303" pitchFamily="18" charset="0"/>
                          <a:ea typeface="Cambria" panose="02040503050406030204" pitchFamily="18" charset="0"/>
                          <a:cs typeface="Cambria" panose="02040503050406030204" pitchFamily="18" charset="0"/>
                        </a:rPr>
                        <a:t>xp, Lag = 1 </a:t>
                      </a:r>
                      <a:r>
                        <a:rPr lang="en-US" sz="800" spc="-10" dirty="0" err="1">
                          <a:effectLst/>
                          <a:latin typeface="Georgia" panose="02040502050405020303" pitchFamily="18" charset="0"/>
                          <a:ea typeface="Cambria" panose="02040503050406030204" pitchFamily="18" charset="0"/>
                          <a:cs typeface="Cambria" panose="02040503050406030204" pitchFamily="18" charset="0"/>
                        </a:rPr>
                        <a:t>yr</a:t>
                      </a:r>
                      <a:r>
                        <a:rPr lang="en-US" sz="800" spc="-10" dirty="0">
                          <a:effectLst/>
                          <a:latin typeface="Georgia" panose="02040502050405020303"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0.7375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0.4278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0.7121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0.7515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0.7775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0.8212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1995047142"/>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Discretionary Revenues</a:t>
                      </a:r>
                      <a:r>
                        <a:rPr lang="en-US" sz="800" spc="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Rev,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0.4766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127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0.0781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0.3016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0.4186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0.4731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0.5394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0.6562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23780374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Long</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Term</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Debt</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Debt,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0.6726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0.5133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0.2834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0.5727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0.8585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2.2558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27996903"/>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Credit</a:t>
                      </a:r>
                      <a:r>
                        <a:rPr lang="en-US" sz="800" spc="11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Rating</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3.1273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1.0700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4.0000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6.0000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819815706"/>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FGP</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as</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Collateral</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0.5332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0.2163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0.0880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0.3317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0.5477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0.7500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393218592"/>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Unemployment</a:t>
                      </a:r>
                      <a:r>
                        <a:rPr lang="en-US" sz="800" spc="125" dirty="0">
                          <a:effectLst/>
                          <a:latin typeface="Georgia" panose="02040502050405020303" pitchFamily="18" charset="0"/>
                          <a:ea typeface="Cambria" panose="02040503050406030204" pitchFamily="18" charset="0"/>
                          <a:cs typeface="Cambria" panose="02040503050406030204" pitchFamily="18" charset="0"/>
                        </a:rPr>
                        <a:t> </a:t>
                      </a:r>
                      <a:r>
                        <a:rPr lang="en-US" sz="800" spc="-20" dirty="0">
                          <a:effectLst/>
                          <a:latin typeface="Georgia" panose="02040502050405020303" pitchFamily="18" charset="0"/>
                          <a:ea typeface="Cambria" panose="02040503050406030204" pitchFamily="18" charset="0"/>
                          <a:cs typeface="Cambria" panose="02040503050406030204" pitchFamily="18" charset="0"/>
                        </a:rPr>
                        <a:t>Rate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0.0346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0.0129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0.0259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0.0326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0.0401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3530893457"/>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Taxpayers</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0.5574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0.1015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0.2840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0.4850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0.5565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0.6376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0.7356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242041821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i="1" dirty="0">
                          <a:effectLst/>
                          <a:latin typeface="Georgia" panose="02040502050405020303" pitchFamily="18" charset="0"/>
                          <a:ea typeface="Cambria" panose="02040503050406030204" pitchFamily="18" charset="0"/>
                          <a:cs typeface="Cambria" panose="02040503050406030204" pitchFamily="18" charset="0"/>
                        </a:rPr>
                        <a:t>&lt;</a:t>
                      </a:r>
                      <a:r>
                        <a:rPr lang="en-US" sz="800" i="1"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18</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0.0584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0.0518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0.0554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0.0724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3397844899"/>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19-35</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0.0438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0.0405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0.0433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2798844361"/>
                  </a:ext>
                </a:extLst>
              </a:tr>
              <a:tr h="137160">
                <a:tc>
                  <a:txBody>
                    <a:bodyPr/>
                    <a:lstStyle/>
                    <a:p>
                      <a:pPr marL="75565" marR="0" algn="l">
                        <a:lnSpc>
                          <a:spcPts val="89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2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36-65</a:t>
                      </a:r>
                      <a:r>
                        <a:rPr lang="en-US" sz="800" spc="2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2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635" marR="63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635" marR="127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270"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0.0691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0.0858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2540" marR="254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0.0882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254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05305137"/>
                  </a:ext>
                </a:extLst>
              </a:tr>
            </a:tbl>
          </a:graphicData>
        </a:graphic>
      </p:graphicFrame>
    </p:spTree>
    <p:extLst>
      <p:ext uri="{BB962C8B-B14F-4D97-AF65-F5344CB8AC3E}">
        <p14:creationId xmlns:p14="http://schemas.microsoft.com/office/powerpoint/2010/main" val="3956852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84513" y="284064"/>
            <a:ext cx="3032125"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Effects of Cash Reserves on Short-Term Debt</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58140" y="2637861"/>
            <a:ext cx="3551835" cy="4583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Panel A shows the results of estimating Equation 7 with an OLS estimator across several specifications. Panel B displays the results from estimating Equation 9 with a 2SLS estimator using the timing error as instrument for cash reserves.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Results</a:t>
            </a:r>
          </a:p>
        </p:txBody>
      </p:sp>
      <mc:AlternateContent xmlns:mc="http://schemas.openxmlformats.org/markup-compatibility/2006">
        <mc:Choice xmlns:a14="http://schemas.microsoft.com/office/drawing/2010/main" Requires="a14">
          <p:sp>
            <p:nvSpPr>
              <p:cNvPr id="3" name="object 3">
                <a:extLst>
                  <a:ext uri="{FF2B5EF4-FFF2-40B4-BE49-F238E27FC236}">
                    <a16:creationId xmlns:a16="http://schemas.microsoft.com/office/drawing/2014/main" id="{321CF399-F907-3F6D-984F-EFB183463A27}"/>
                  </a:ext>
                </a:extLst>
              </p:cNvPr>
              <p:cNvSpPr txBox="1"/>
              <p:nvPr/>
            </p:nvSpPr>
            <p:spPr>
              <a:xfrm>
                <a:off x="3743012" y="435775"/>
                <a:ext cx="2381563" cy="2612125"/>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chemeClr val="tx1"/>
                    </a:solidFill>
                    <a:latin typeface="Arial" panose="020B0604020202020204" pitchFamily="34" charset="0"/>
                    <a:cs typeface="Arial" panose="020B0604020202020204" pitchFamily="34" charset="0"/>
                  </a:rPr>
                  <a:t>If cash reserves </a:t>
                </a:r>
                <a:r>
                  <a:rPr lang="en-US" sz="900" b="1" spc="-45" dirty="0">
                    <a:solidFill>
                      <a:schemeClr val="tx1"/>
                    </a:solidFill>
                    <a:latin typeface="Arial"/>
                    <a:cs typeface="Arial"/>
                  </a:rPr>
                  <a:t>⬆️</a:t>
                </a:r>
                <a:r>
                  <a:rPr lang="en-US" sz="900" b="1" dirty="0">
                    <a:solidFill>
                      <a:schemeClr val="tx1"/>
                    </a:solidFill>
                    <a:latin typeface="Arial" panose="020B0604020202020204" pitchFamily="34" charset="0"/>
                    <a:cs typeface="Arial" panose="020B0604020202020204" pitchFamily="34" charset="0"/>
                  </a:rPr>
                  <a:t> 1 </a:t>
                </a:r>
                <a14:m>
                  <m:oMath xmlns:m="http://schemas.openxmlformats.org/officeDocument/2006/math">
                    <m:r>
                      <a:rPr lang="en-US" sz="900" b="1" i="1" smtClean="0">
                        <a:solidFill>
                          <a:schemeClr val="tx1"/>
                        </a:solidFill>
                        <a:latin typeface="Cambria Math" panose="02040503050406030204" pitchFamily="18" charset="0"/>
                        <a:cs typeface="Arial" panose="020B0604020202020204" pitchFamily="34" charset="0"/>
                      </a:rPr>
                      <m:t>𝑺</m:t>
                    </m:r>
                    <m:sSub>
                      <m:sSubPr>
                        <m:ctrlPr>
                          <a:rPr lang="en-US" sz="900" b="1" i="1" smtClean="0">
                            <a:solidFill>
                              <a:schemeClr val="tx1"/>
                            </a:solidFill>
                            <a:latin typeface="Cambria Math" panose="02040503050406030204" pitchFamily="18" charset="0"/>
                            <a:cs typeface="Arial" panose="020B0604020202020204" pitchFamily="34" charset="0"/>
                          </a:rPr>
                        </m:ctrlPr>
                      </m:sSubPr>
                      <m:e>
                        <m:r>
                          <a:rPr lang="en-US" sz="900" b="1" i="1" smtClean="0">
                            <a:solidFill>
                              <a:schemeClr val="tx1"/>
                            </a:solidFill>
                            <a:latin typeface="Cambria Math" panose="02040503050406030204" pitchFamily="18" charset="0"/>
                            <a:cs typeface="Arial" panose="020B0604020202020204" pitchFamily="34" charset="0"/>
                          </a:rPr>
                          <m:t>𝑫</m:t>
                        </m:r>
                      </m:e>
                      <m:sub>
                        <m:r>
                          <a:rPr lang="en-US" sz="900" b="1" i="1" smtClean="0">
                            <a:solidFill>
                              <a:schemeClr val="tx1"/>
                            </a:solidFill>
                            <a:latin typeface="Cambria Math" panose="02040503050406030204" pitchFamily="18" charset="0"/>
                            <a:cs typeface="Arial" panose="020B0604020202020204" pitchFamily="34" charset="0"/>
                          </a:rPr>
                          <m:t>𝒄𝒂𝒔𝒉</m:t>
                        </m:r>
                      </m:sub>
                    </m:sSub>
                  </m:oMath>
                </a14:m>
                <a:r>
                  <a:rPr lang="en-US" sz="900" dirty="0">
                    <a:solidFill>
                      <a:schemeClr val="tx1"/>
                    </a:solidFill>
                    <a:latin typeface="Arial" panose="020B0604020202020204" pitchFamily="34" charset="0"/>
                    <a:cs typeface="Arial" panose="020B0604020202020204" pitchFamily="34" charset="0"/>
                  </a:rPr>
                  <a:t> </a:t>
                </a:r>
                <a:r>
                  <a:rPr lang="en-US" sz="900" b="1" dirty="0">
                    <a:solidFill>
                      <a:schemeClr val="tx1"/>
                    </a:solidFill>
                    <a:latin typeface="Arial" panose="020B0604020202020204" pitchFamily="34" charset="0"/>
                    <a:cs typeface="Arial" panose="020B0604020202020204" pitchFamily="34" charset="0"/>
                  </a:rPr>
                  <a:t>, then outstanding short-term debt:</a:t>
                </a:r>
              </a:p>
              <a:p>
                <a:pPr marL="171450" indent="-171450" algn="l">
                  <a:spcBef>
                    <a:spcPts val="600"/>
                  </a:spcBef>
                  <a:spcAft>
                    <a:spcPts val="600"/>
                  </a:spcAft>
                  <a:buFont typeface="Arial" panose="020B0604020202020204" pitchFamily="34" charset="0"/>
                  <a:buChar char="•"/>
                </a:pPr>
                <a:r>
                  <a:rPr lang="en-US" sz="900" b="1" dirty="0">
                    <a:solidFill>
                      <a:schemeClr val="tx1"/>
                    </a:solidFill>
                    <a:latin typeface="Arial" panose="020B0604020202020204" pitchFamily="34" charset="0"/>
                    <a:cs typeface="Arial" panose="020B0604020202020204" pitchFamily="34" charset="0"/>
                  </a:rPr>
                  <a:t>OLS: </a:t>
                </a:r>
                <a:r>
                  <a:rPr lang="en-US" sz="900" b="1" spc="-45" dirty="0">
                    <a:solidFill>
                      <a:schemeClr val="tx1"/>
                    </a:solidFill>
                    <a:latin typeface="Arial"/>
                    <a:cs typeface="Arial"/>
                  </a:rPr>
                  <a:t>⬆️</a:t>
                </a:r>
                <a:r>
                  <a:rPr lang="en-US" sz="900" spc="-45" dirty="0">
                    <a:solidFill>
                      <a:schemeClr val="tx1"/>
                    </a:solidFill>
                    <a:latin typeface="Arial"/>
                    <a:cs typeface="Arial"/>
                  </a:rPr>
                  <a:t> </a:t>
                </a:r>
                <a:r>
                  <a:rPr lang="en-US" sz="900" dirty="0">
                    <a:solidFill>
                      <a:schemeClr val="tx1"/>
                    </a:solidFill>
                    <a:latin typeface="Arial" panose="020B0604020202020204" pitchFamily="34" charset="0"/>
                    <a:cs typeface="Arial" panose="020B0604020202020204" pitchFamily="34" charset="0"/>
                  </a:rPr>
                  <a:t>1.43% DR. </a:t>
                </a:r>
                <a:r>
                  <a:rPr lang="en-US" sz="900" b="1" dirty="0">
                    <a:solidFill>
                      <a:schemeClr val="tx1"/>
                    </a:solidFill>
                    <a:latin typeface="Arial" panose="020B0604020202020204" pitchFamily="34" charset="0"/>
                    <a:cs typeface="Arial" panose="020B0604020202020204" pitchFamily="34" charset="0"/>
                  </a:rPr>
                  <a:t>Eff Size:</a:t>
                </a:r>
                <a:r>
                  <a:rPr lang="en-US" sz="900" dirty="0">
                    <a:solidFill>
                      <a:schemeClr val="tx1"/>
                    </a:solidFill>
                    <a:latin typeface="Arial" panose="020B0604020202020204" pitchFamily="34" charset="0"/>
                    <a:cs typeface="Arial" panose="020B0604020202020204" pitchFamily="34" charset="0"/>
                  </a:rPr>
                  <a:t> 0.22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r>
                  <a:rPr lang="en-US" sz="900" dirty="0">
                    <a:solidFill>
                      <a:schemeClr val="tx1"/>
                    </a:solidFill>
                    <a:latin typeface="Arial" panose="020B0604020202020204" pitchFamily="34" charset="0"/>
                    <a:cs typeface="Arial" panose="020B0604020202020204" pitchFamily="34" charset="0"/>
                  </a:rPr>
                  <a:t> </a:t>
                </a:r>
                <a:endParaRPr lang="en-US" sz="900" b="1" dirty="0">
                  <a:solidFill>
                    <a:schemeClr val="tx1"/>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IV : </a:t>
                </a:r>
                <a:r>
                  <a:rPr lang="en-US" sz="900" b="1" spc="-45" dirty="0">
                    <a:solidFill>
                      <a:schemeClr val="tx1"/>
                    </a:solidFill>
                    <a:latin typeface="Arial"/>
                    <a:cs typeface="Arial"/>
                  </a:rPr>
                  <a:t>⬆️ </a:t>
                </a:r>
                <a:r>
                  <a:rPr lang="en-US" sz="900" spc="-45" dirty="0">
                    <a:solidFill>
                      <a:schemeClr val="tx1"/>
                    </a:solidFill>
                    <a:latin typeface="Arial"/>
                    <a:cs typeface="Arial"/>
                  </a:rPr>
                  <a:t>3.80</a:t>
                </a:r>
                <a:r>
                  <a:rPr lang="en-US" sz="900" spc="-45" dirty="0">
                    <a:solidFill>
                      <a:schemeClr val="tx1"/>
                    </a:solidFill>
                    <a:latin typeface="Arial" panose="020B0604020202020204" pitchFamily="34" charset="0"/>
                    <a:cs typeface="Arial" panose="020B0604020202020204" pitchFamily="34" charset="0"/>
                  </a:rPr>
                  <a:t>% DR: </a:t>
                </a:r>
                <a:r>
                  <a:rPr lang="en-US" sz="900" b="1" spc="-45" dirty="0">
                    <a:solidFill>
                      <a:schemeClr val="tx1"/>
                    </a:solidFill>
                    <a:latin typeface="Arial" panose="020B0604020202020204" pitchFamily="34" charset="0"/>
                    <a:cs typeface="Arial" panose="020B0604020202020204" pitchFamily="34" charset="0"/>
                  </a:rPr>
                  <a:t>Eff Size: </a:t>
                </a:r>
                <a:r>
                  <a:rPr lang="en-US" sz="900" spc="-45" dirty="0">
                    <a:solidFill>
                      <a:schemeClr val="tx1"/>
                    </a:solidFill>
                    <a:latin typeface="Arial" panose="020B0604020202020204" pitchFamily="34" charset="0"/>
                    <a:cs typeface="Arial" panose="020B0604020202020204" pitchFamily="34" charset="0"/>
                  </a:rPr>
                  <a:t>0.60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endParaRPr lang="en-US" sz="900" b="1" dirty="0">
                  <a:solidFill>
                    <a:schemeClr val="tx1"/>
                  </a:solidFill>
                  <a:latin typeface="Arial" panose="020B0604020202020204" pitchFamily="34" charset="0"/>
                  <a:cs typeface="Arial" panose="020B0604020202020204" pitchFamily="34" charset="0"/>
                </a:endParaRPr>
              </a:p>
              <a:p>
                <a:pPr marL="167640" marR="30480" indent="-117475" algn="l">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Endogeneity bias &lt; 0: </a:t>
                </a:r>
                <a:r>
                  <a:rPr lang="en-US" sz="900" dirty="0">
                    <a:solidFill>
                      <a:schemeClr val="tx1"/>
                    </a:solidFill>
                    <a:latin typeface="Arial" panose="020B0604020202020204" pitchFamily="34" charset="0"/>
                    <a:cs typeface="Arial" panose="020B0604020202020204" pitchFamily="34" charset="0"/>
                  </a:rPr>
                  <a:t>addressing OVB in OLS leads to </a:t>
                </a:r>
                <a:r>
                  <a:rPr lang="en-US" sz="900" b="1" spc="-45" dirty="0">
                    <a:solidFill>
                      <a:schemeClr val="tx1"/>
                    </a:solidFill>
                    <a:latin typeface="Arial"/>
                    <a:cs typeface="Arial"/>
                  </a:rPr>
                  <a:t>⬆️</a:t>
                </a:r>
                <a:r>
                  <a:rPr lang="en-US" sz="900" dirty="0">
                    <a:solidFill>
                      <a:schemeClr val="tx1"/>
                    </a:solidFill>
                    <a:latin typeface="Arial" panose="020B0604020202020204" pitchFamily="34" charset="0"/>
                    <a:cs typeface="Arial" panose="020B0604020202020204" pitchFamily="34" charset="0"/>
                  </a:rPr>
                  <a:t> </a:t>
                </a:r>
                <a14:m>
                  <m:oMath xmlns:m="http://schemas.openxmlformats.org/officeDocument/2006/math">
                    <m:acc>
                      <m:accPr>
                        <m:chr m:val="̂"/>
                        <m:ctrlPr>
                          <a:rPr lang="en-US" sz="900" b="0" i="1" smtClean="0">
                            <a:solidFill>
                              <a:schemeClr val="tx1"/>
                            </a:solidFill>
                            <a:latin typeface="Cambria Math" panose="02040503050406030204" pitchFamily="18" charset="0"/>
                            <a:cs typeface="Arial" panose="020B0604020202020204" pitchFamily="34" charset="0"/>
                          </a:rPr>
                        </m:ctrlPr>
                      </m:accPr>
                      <m:e>
                        <m:r>
                          <a:rPr lang="en-US" sz="900" b="1" i="1" smtClean="0">
                            <a:solidFill>
                              <a:schemeClr val="tx1"/>
                            </a:solidFill>
                            <a:latin typeface="Cambria Math" panose="02040503050406030204" pitchFamily="18" charset="0"/>
                            <a:cs typeface="Arial" panose="020B0604020202020204" pitchFamily="34" charset="0"/>
                          </a:rPr>
                          <m:t>𝜹</m:t>
                        </m:r>
                      </m:e>
                    </m:acc>
                    <m:r>
                      <a:rPr lang="en-US" sz="900" b="1" i="1" dirty="0" smtClean="0">
                        <a:solidFill>
                          <a:schemeClr val="tx1"/>
                        </a:solidFill>
                        <a:latin typeface="Cambria Math" panose="02040503050406030204" pitchFamily="18" charset="0"/>
                        <a:cs typeface="Arial" panose="020B0604020202020204" pitchFamily="34" charset="0"/>
                      </a:rPr>
                      <m:t>. </m:t>
                    </m:r>
                  </m:oMath>
                </a14:m>
                <a:endParaRPr lang="en-US" sz="900" b="1" dirty="0">
                  <a:solidFill>
                    <a:schemeClr val="tx1"/>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900" spc="-45" dirty="0">
                    <a:solidFill>
                      <a:schemeClr val="tx1"/>
                    </a:solidFill>
                    <a:latin typeface="Arial"/>
                    <a:cs typeface="Arial"/>
                  </a:rPr>
                  <a:t>IV estimates less sensitive to econometric specification. </a:t>
                </a:r>
              </a:p>
              <a:p>
                <a:pPr marL="167640" marR="30480" indent="-117475">
                  <a:lnSpc>
                    <a:spcPct val="101000"/>
                  </a:lnSpc>
                  <a:spcBef>
                    <a:spcPts val="600"/>
                  </a:spcBef>
                  <a:spcAft>
                    <a:spcPts val="600"/>
                  </a:spcAft>
                  <a:buFont typeface="Arial"/>
                  <a:buChar char="•"/>
                  <a:tabLst>
                    <a:tab pos="167640" algn="l"/>
                  </a:tabLst>
                </a:pPr>
                <a:r>
                  <a:rPr lang="en-US" sz="900" spc="-45" dirty="0">
                    <a:solidFill>
                      <a:schemeClr val="tx1"/>
                    </a:solidFill>
                    <a:latin typeface="Arial"/>
                    <a:cs typeface="Arial"/>
                  </a:rPr>
                  <a:t>Strong instrument. Cragg Donald F-Stat &gt; 24</a:t>
                </a:r>
              </a:p>
              <a:p>
                <a:pPr marL="167640" marR="30480" indent="-117475">
                  <a:lnSpc>
                    <a:spcPct val="101000"/>
                  </a:lnSpc>
                  <a:spcBef>
                    <a:spcPts val="600"/>
                  </a:spcBef>
                  <a:spcAft>
                    <a:spcPts val="600"/>
                  </a:spcAft>
                  <a:buFont typeface="Arial"/>
                  <a:buChar char="•"/>
                  <a:tabLst>
                    <a:tab pos="167640" algn="l"/>
                  </a:tabLst>
                </a:pPr>
                <a:r>
                  <a:rPr lang="en-US" sz="900" b="1" spc="-45" dirty="0">
                    <a:solidFill>
                      <a:schemeClr val="tx1"/>
                    </a:solidFill>
                    <a:latin typeface="Arial"/>
                    <a:cs typeface="Arial"/>
                  </a:rPr>
                  <a:t>First Stage: </a:t>
                </a:r>
                <a:r>
                  <a:rPr lang="en-US" sz="900" spc="-45" dirty="0">
                    <a:solidFill>
                      <a:schemeClr val="tx1"/>
                    </a:solidFill>
                    <a:latin typeface="Arial"/>
                    <a:cs typeface="Arial"/>
                  </a:rPr>
                  <a:t>a timing error equivalent to 1% of DR leads to an </a:t>
                </a:r>
                <a:r>
                  <a:rPr lang="en-US" sz="900" b="1" spc="-45" dirty="0">
                    <a:solidFill>
                      <a:schemeClr val="tx1"/>
                    </a:solidFill>
                    <a:latin typeface="Arial"/>
                    <a:cs typeface="Arial"/>
                  </a:rPr>
                  <a:t>⬆️</a:t>
                </a:r>
                <a:r>
                  <a:rPr lang="en-US" sz="900" spc="-45" dirty="0">
                    <a:solidFill>
                      <a:schemeClr val="tx1"/>
                    </a:solidFill>
                    <a:latin typeface="Arial"/>
                    <a:cs typeface="Arial"/>
                  </a:rPr>
                  <a:t> in cash reserves of to 1.46% DR. </a:t>
                </a:r>
                <a:endParaRPr lang="en-US" sz="900" b="1" dirty="0">
                  <a:solidFill>
                    <a:schemeClr val="tx1"/>
                  </a:solidFill>
                  <a:latin typeface="Arial" panose="020B0604020202020204" pitchFamily="34" charset="0"/>
                  <a:cs typeface="Arial" panose="020B0604020202020204" pitchFamily="34" charset="0"/>
                </a:endParaRPr>
              </a:p>
            </p:txBody>
          </p:sp>
        </mc:Choice>
        <mc:Fallback>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3743012" y="435775"/>
                <a:ext cx="2381563" cy="2612125"/>
              </a:xfrm>
              <a:prstGeom prst="rect">
                <a:avLst/>
              </a:prstGeom>
              <a:blipFill>
                <a:blip r:embed="rId2"/>
                <a:stretch>
                  <a:fillRect l="-2646" t="-1449" r="-2116" b="-1449"/>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5C43F5C-C5B7-8BEC-9DFA-108D8AE81ACB}"/>
              </a:ext>
            </a:extLst>
          </p:cNvPr>
          <p:cNvGraphicFramePr>
            <a:graphicFrameLocks noGrp="1"/>
          </p:cNvGraphicFramePr>
          <p:nvPr>
            <p:extLst>
              <p:ext uri="{D42A27DB-BD31-4B8C-83A1-F6EECF244321}">
                <p14:modId xmlns:p14="http://schemas.microsoft.com/office/powerpoint/2010/main" val="3323957921"/>
              </p:ext>
            </p:extLst>
          </p:nvPr>
        </p:nvGraphicFramePr>
        <p:xfrm>
          <a:off x="28575" y="434249"/>
          <a:ext cx="3714437" cy="2188720"/>
        </p:xfrm>
        <a:graphic>
          <a:graphicData uri="http://schemas.openxmlformats.org/drawingml/2006/table">
            <a:tbl>
              <a:tblPr firstRow="1" firstCol="1" lastRow="1" lastCol="1" bandRow="1" bandCol="1"/>
              <a:tblGrid>
                <a:gridCol w="1639961">
                  <a:extLst>
                    <a:ext uri="{9D8B030D-6E8A-4147-A177-3AD203B41FA5}">
                      <a16:colId xmlns:a16="http://schemas.microsoft.com/office/drawing/2014/main" val="1677651759"/>
                    </a:ext>
                  </a:extLst>
                </a:gridCol>
                <a:gridCol w="564603">
                  <a:extLst>
                    <a:ext uri="{9D8B030D-6E8A-4147-A177-3AD203B41FA5}">
                      <a16:colId xmlns:a16="http://schemas.microsoft.com/office/drawing/2014/main" val="1591696533"/>
                    </a:ext>
                  </a:extLst>
                </a:gridCol>
                <a:gridCol w="452109">
                  <a:extLst>
                    <a:ext uri="{9D8B030D-6E8A-4147-A177-3AD203B41FA5}">
                      <a16:colId xmlns:a16="http://schemas.microsoft.com/office/drawing/2014/main" val="497304717"/>
                    </a:ext>
                  </a:extLst>
                </a:gridCol>
                <a:gridCol w="528882">
                  <a:extLst>
                    <a:ext uri="{9D8B030D-6E8A-4147-A177-3AD203B41FA5}">
                      <a16:colId xmlns:a16="http://schemas.microsoft.com/office/drawing/2014/main" val="1044719312"/>
                    </a:ext>
                  </a:extLst>
                </a:gridCol>
                <a:gridCol w="528882">
                  <a:extLst>
                    <a:ext uri="{9D8B030D-6E8A-4147-A177-3AD203B41FA5}">
                      <a16:colId xmlns:a16="http://schemas.microsoft.com/office/drawing/2014/main" val="3457127346"/>
                    </a:ext>
                  </a:extLst>
                </a:gridCol>
              </a:tblGrid>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317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317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22521010"/>
                  </a:ext>
                </a:extLst>
              </a:tr>
              <a:tr h="0">
                <a:tc>
                  <a:txBody>
                    <a:bodyPr/>
                    <a:lstStyle/>
                    <a:p>
                      <a:pPr marL="75565" marR="0" algn="l">
                        <a:lnSpc>
                          <a:spcPts val="1040"/>
                        </a:lnSpc>
                        <a:spcBef>
                          <a:spcPts val="0"/>
                        </a:spcBef>
                        <a:spcAft>
                          <a:spcPts val="0"/>
                        </a:spcAft>
                      </a:pPr>
                      <a:r>
                        <a:rPr lang="en-US" sz="800" b="1">
                          <a:effectLst/>
                          <a:latin typeface="Georgia" panose="02040502050405020303" pitchFamily="18" charset="0"/>
                          <a:ea typeface="Cambria" panose="02040503050406030204" pitchFamily="18" charset="0"/>
                          <a:cs typeface="Cambria" panose="02040503050406030204" pitchFamily="18" charset="0"/>
                        </a:rPr>
                        <a:t>Panel</a:t>
                      </a:r>
                      <a:r>
                        <a:rPr lang="en-US" sz="800" b="1" spc="95">
                          <a:effectLst/>
                          <a:latin typeface="Georgia" panose="02040502050405020303" pitchFamily="18" charset="0"/>
                          <a:ea typeface="Cambria" panose="02040503050406030204" pitchFamily="18" charset="0"/>
                          <a:cs typeface="Cambria" panose="02040503050406030204" pitchFamily="18" charset="0"/>
                        </a:rPr>
                        <a:t> </a:t>
                      </a:r>
                      <a:r>
                        <a:rPr lang="en-US" sz="800" b="1">
                          <a:effectLst/>
                          <a:latin typeface="Georgia" panose="02040502050405020303" pitchFamily="18" charset="0"/>
                          <a:ea typeface="Cambria" panose="02040503050406030204" pitchFamily="18" charset="0"/>
                          <a:cs typeface="Cambria" panose="02040503050406030204" pitchFamily="18" charset="0"/>
                        </a:rPr>
                        <a:t>A:</a:t>
                      </a:r>
                      <a:r>
                        <a:rPr lang="en-US" sz="800" b="1" spc="105">
                          <a:effectLst/>
                          <a:latin typeface="Georgia" panose="02040502050405020303" pitchFamily="18" charset="0"/>
                          <a:ea typeface="Cambria" panose="02040503050406030204" pitchFamily="18" charset="0"/>
                          <a:cs typeface="Cambria" panose="02040503050406030204" pitchFamily="18" charset="0"/>
                        </a:rPr>
                        <a:t> </a:t>
                      </a:r>
                      <a:r>
                        <a:rPr lang="en-US" sz="800" b="1">
                          <a:effectLst/>
                          <a:latin typeface="Georgia" panose="02040502050405020303" pitchFamily="18" charset="0"/>
                          <a:ea typeface="Cambria" panose="02040503050406030204" pitchFamily="18" charset="0"/>
                          <a:cs typeface="Cambria" panose="02040503050406030204" pitchFamily="18" charset="0"/>
                        </a:rPr>
                        <a:t>OLS</a:t>
                      </a:r>
                      <a:r>
                        <a:rPr lang="en-US" sz="800" b="1" spc="95">
                          <a:effectLst/>
                          <a:latin typeface="Georgia" panose="02040502050405020303" pitchFamily="18" charset="0"/>
                          <a:ea typeface="Cambria" panose="02040503050406030204" pitchFamily="18" charset="0"/>
                          <a:cs typeface="Cambria" panose="02040503050406030204" pitchFamily="18" charset="0"/>
                        </a:rPr>
                        <a:t> </a:t>
                      </a:r>
                      <a:r>
                        <a:rPr lang="en-US" sz="800" b="1" spc="-10">
                          <a:effectLst/>
                          <a:latin typeface="Georgia" panose="02040502050405020303" pitchFamily="18" charset="0"/>
                          <a:ea typeface="Cambria" panose="02040503050406030204" pitchFamily="18" charset="0"/>
                          <a:cs typeface="Cambria" panose="02040503050406030204" pitchFamily="18" charset="0"/>
                        </a:rPr>
                        <a:t>Estimates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131933874"/>
                  </a:ext>
                </a:extLst>
              </a:tr>
              <a:tr h="0">
                <a:tc>
                  <a:txBody>
                    <a:bodyPr/>
                    <a:lstStyle/>
                    <a:p>
                      <a:pPr marL="75565" marR="0" algn="l">
                        <a:lnSpc>
                          <a:spcPts val="1195"/>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Cash</a:t>
                      </a:r>
                      <a:r>
                        <a:rPr lang="en-US" sz="800" spc="135"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Reserves</a:t>
                      </a:r>
                      <a:r>
                        <a:rPr lang="en-US" sz="800" spc="14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a:t>
                      </a:r>
                      <a:r>
                        <a:rPr lang="en-US" sz="800" spc="135"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DR)</a:t>
                      </a:r>
                      <a:r>
                        <a:rPr lang="en-US" sz="800" spc="140" dirty="0">
                          <a:effectLst/>
                          <a:latin typeface="Cambria" panose="02040503050406030204" pitchFamily="18" charset="0"/>
                          <a:ea typeface="Cambria" panose="02040503050406030204" pitchFamily="18" charset="0"/>
                          <a:cs typeface="Cambria" panose="02040503050406030204" pitchFamily="18" charset="0"/>
                        </a:rPr>
                        <a:t> </a:t>
                      </a:r>
                      <a:r>
                        <a:rPr lang="en-US" sz="8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800" spc="-25" dirty="0">
                          <a:effectLst/>
                          <a:latin typeface="Tahoma" panose="020B0604030504040204" pitchFamily="34" charset="0"/>
                          <a:ea typeface="Cambria" panose="02040503050406030204" pitchFamily="18" charset="0"/>
                          <a:cs typeface="Cambria" panose="02040503050406030204" pitchFamily="18" charset="0"/>
                        </a:rPr>
                        <a:t>ˆ</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-0.152***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10">
                          <a:effectLst/>
                          <a:latin typeface="Cambria" panose="02040503050406030204" pitchFamily="18" charset="0"/>
                          <a:ea typeface="Cambria" panose="02040503050406030204" pitchFamily="18" charset="0"/>
                          <a:cs typeface="Cambria" panose="02040503050406030204" pitchFamily="18" charset="0"/>
                        </a:rPr>
                        <a:t>0.043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810"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0.093*</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75894364"/>
                  </a:ext>
                </a:extLst>
              </a:tr>
              <a:tr h="0">
                <a:tc>
                  <a:txBody>
                    <a:bodyPr/>
                    <a:lstStyle/>
                    <a:p>
                      <a:pPr marL="0" marR="0" algn="l">
                        <a:lnSpc>
                          <a:spcPts val="1095"/>
                        </a:lnSpc>
                        <a:spcBef>
                          <a:spcPts val="0"/>
                        </a:spcBef>
                        <a:spcAft>
                          <a:spcPts val="0"/>
                        </a:spcAft>
                      </a:pPr>
                      <a:r>
                        <a:rPr lang="en-US" sz="8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(0.030)</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(0.031)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17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86361382"/>
                  </a:ext>
                </a:extLst>
              </a:tr>
              <a:tr h="0">
                <a:tc>
                  <a:txBody>
                    <a:bodyPr/>
                    <a:lstStyle/>
                    <a:p>
                      <a:pPr marL="75565" marR="0" algn="l">
                        <a:lnSpc>
                          <a:spcPts val="1040"/>
                        </a:lnSpc>
                        <a:spcBef>
                          <a:spcPts val="0"/>
                        </a:spcBef>
                        <a:spcAft>
                          <a:spcPts val="0"/>
                        </a:spcAft>
                      </a:pPr>
                      <a:r>
                        <a:rPr lang="en-US" sz="800" b="1">
                          <a:effectLst/>
                          <a:latin typeface="Georgia" panose="02040502050405020303" pitchFamily="18" charset="0"/>
                          <a:ea typeface="Cambria" panose="02040503050406030204" pitchFamily="18" charset="0"/>
                          <a:cs typeface="Cambria" panose="02040503050406030204" pitchFamily="18" charset="0"/>
                        </a:rPr>
                        <a:t>Panel</a:t>
                      </a:r>
                      <a:r>
                        <a:rPr lang="en-US" sz="800" b="1" spc="80">
                          <a:effectLst/>
                          <a:latin typeface="Georgia" panose="02040502050405020303" pitchFamily="18" charset="0"/>
                          <a:ea typeface="Cambria" panose="02040503050406030204" pitchFamily="18" charset="0"/>
                          <a:cs typeface="Cambria" panose="02040503050406030204" pitchFamily="18" charset="0"/>
                        </a:rPr>
                        <a:t> </a:t>
                      </a:r>
                      <a:r>
                        <a:rPr lang="en-US" sz="800" b="1">
                          <a:effectLst/>
                          <a:latin typeface="Georgia" panose="02040502050405020303" pitchFamily="18" charset="0"/>
                          <a:ea typeface="Cambria" panose="02040503050406030204" pitchFamily="18" charset="0"/>
                          <a:cs typeface="Cambria" panose="02040503050406030204" pitchFamily="18" charset="0"/>
                        </a:rPr>
                        <a:t>B:</a:t>
                      </a:r>
                      <a:r>
                        <a:rPr lang="en-US" sz="800" b="1" spc="85">
                          <a:effectLst/>
                          <a:latin typeface="Georgia" panose="02040502050405020303" pitchFamily="18" charset="0"/>
                          <a:ea typeface="Cambria" panose="02040503050406030204" pitchFamily="18" charset="0"/>
                          <a:cs typeface="Cambria" panose="02040503050406030204" pitchFamily="18" charset="0"/>
                        </a:rPr>
                        <a:t> </a:t>
                      </a:r>
                      <a:r>
                        <a:rPr lang="en-US" sz="800" b="1">
                          <a:effectLst/>
                          <a:latin typeface="Georgia" panose="02040502050405020303" pitchFamily="18" charset="0"/>
                          <a:ea typeface="Cambria" panose="02040503050406030204" pitchFamily="18" charset="0"/>
                          <a:cs typeface="Cambria" panose="02040503050406030204" pitchFamily="18" charset="0"/>
                        </a:rPr>
                        <a:t>2SLS</a:t>
                      </a:r>
                      <a:r>
                        <a:rPr lang="en-US" sz="800" b="1" spc="85">
                          <a:effectLst/>
                          <a:latin typeface="Georgia" panose="02040502050405020303" pitchFamily="18" charset="0"/>
                          <a:ea typeface="Cambria" panose="02040503050406030204" pitchFamily="18" charset="0"/>
                          <a:cs typeface="Cambria" panose="02040503050406030204" pitchFamily="18" charset="0"/>
                        </a:rPr>
                        <a:t> </a:t>
                      </a:r>
                      <a:r>
                        <a:rPr lang="en-US" sz="800" b="1">
                          <a:effectLst/>
                          <a:latin typeface="Georgia" panose="02040502050405020303" pitchFamily="18" charset="0"/>
                          <a:ea typeface="Cambria" panose="02040503050406030204" pitchFamily="18" charset="0"/>
                          <a:cs typeface="Cambria" panose="02040503050406030204" pitchFamily="18" charset="0"/>
                        </a:rPr>
                        <a:t>IV</a:t>
                      </a:r>
                      <a:r>
                        <a:rPr lang="en-US" sz="800" b="1" spc="85">
                          <a:effectLst/>
                          <a:latin typeface="Georgia" panose="02040502050405020303" pitchFamily="18" charset="0"/>
                          <a:ea typeface="Cambria" panose="02040503050406030204" pitchFamily="18" charset="0"/>
                          <a:cs typeface="Cambria" panose="02040503050406030204" pitchFamily="18" charset="0"/>
                        </a:rPr>
                        <a:t> </a:t>
                      </a:r>
                      <a:r>
                        <a:rPr lang="en-US" sz="800" b="1" spc="-10">
                          <a:effectLst/>
                          <a:latin typeface="Georgia" panose="02040502050405020303" pitchFamily="18" charset="0"/>
                          <a:ea typeface="Cambria" panose="02040503050406030204" pitchFamily="18" charset="0"/>
                          <a:cs typeface="Cambria" panose="02040503050406030204" pitchFamily="18" charset="0"/>
                        </a:rPr>
                        <a:t>Estimates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5">
                        <a:lumMod val="40000"/>
                        <a:lumOff val="60000"/>
                      </a:schemeClr>
                    </a:solidFill>
                  </a:tcPr>
                </a:tc>
                <a:extLst>
                  <a:ext uri="{0D108BD9-81ED-4DB2-BD59-A6C34878D82A}">
                    <a16:rowId xmlns:a16="http://schemas.microsoft.com/office/drawing/2014/main" val="505775045"/>
                  </a:ext>
                </a:extLst>
              </a:tr>
              <a:tr h="0">
                <a:tc>
                  <a:txBody>
                    <a:bodyPr/>
                    <a:lstStyle/>
                    <a:p>
                      <a:pPr marL="75565" marR="0" algn="l">
                        <a:lnSpc>
                          <a:spcPts val="11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Cash</a:t>
                      </a:r>
                      <a:r>
                        <a:rPr lang="en-US" sz="800" spc="1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Reserves</a:t>
                      </a:r>
                      <a:r>
                        <a:rPr lang="en-US" sz="800" spc="14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1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DR)</a:t>
                      </a:r>
                      <a:r>
                        <a:rPr lang="en-US" sz="800" spc="140">
                          <a:effectLst/>
                          <a:latin typeface="Cambria" panose="02040503050406030204" pitchFamily="18" charset="0"/>
                          <a:ea typeface="Cambria" panose="02040503050406030204" pitchFamily="18" charset="0"/>
                          <a:cs typeface="Cambria" panose="02040503050406030204" pitchFamily="18" charset="0"/>
                        </a:rPr>
                        <a:t> </a:t>
                      </a:r>
                      <a:r>
                        <a:rPr lang="en-US" sz="800" i="1" spc="-25">
                          <a:effectLst/>
                          <a:latin typeface="Georgia" panose="02040502050405020303" pitchFamily="18" charset="0"/>
                          <a:ea typeface="Cambria" panose="02040503050406030204" pitchFamily="18" charset="0"/>
                          <a:cs typeface="Cambria" panose="02040503050406030204" pitchFamily="18" charset="0"/>
                        </a:rPr>
                        <a:t>δ</a:t>
                      </a:r>
                      <a:r>
                        <a:rPr lang="en-US" sz="800" spc="-25">
                          <a:effectLst/>
                          <a:latin typeface="Tahoma" panose="020B0604030504040204" pitchFamily="34" charset="0"/>
                          <a:ea typeface="Cambria" panose="02040503050406030204" pitchFamily="18" charset="0"/>
                          <a:cs typeface="Cambria" panose="02040503050406030204" pitchFamily="18" charset="0"/>
                        </a:rPr>
                        <a:t>ˆ</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0.194</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0.325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0.211+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0.246*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721031882"/>
                  </a:ext>
                </a:extLst>
              </a:tr>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(0.149)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(0.200)</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(0.107)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(0.107)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869623893"/>
                  </a:ext>
                </a:extLst>
              </a:tr>
              <a:tr h="0">
                <a:tc>
                  <a:txBody>
                    <a:bodyPr/>
                    <a:lstStyle/>
                    <a:p>
                      <a:pPr marL="75565" marR="0" algn="l">
                        <a:lnSpc>
                          <a:spcPts val="11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First</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Stage:</a:t>
                      </a:r>
                      <a:r>
                        <a:rPr lang="en-US" sz="800" spc="12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Timing</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Error</a:t>
                      </a:r>
                      <a:r>
                        <a:rPr lang="en-US" sz="800" spc="35">
                          <a:effectLst/>
                          <a:latin typeface="Cambria" panose="02040503050406030204" pitchFamily="18" charset="0"/>
                          <a:ea typeface="Cambria" panose="02040503050406030204" pitchFamily="18" charset="0"/>
                          <a:cs typeface="Cambria" panose="02040503050406030204" pitchFamily="18" charset="0"/>
                        </a:rPr>
                        <a:t> </a:t>
                      </a:r>
                      <a:r>
                        <a:rPr lang="en-US" sz="800" i="1" spc="-25">
                          <a:effectLst/>
                          <a:latin typeface="Georgia" panose="02040502050405020303" pitchFamily="18" charset="0"/>
                          <a:ea typeface="Cambria" panose="02040503050406030204" pitchFamily="18" charset="0"/>
                          <a:cs typeface="Cambria" panose="02040503050406030204" pitchFamily="18" charset="0"/>
                        </a:rPr>
                        <a:t>β</a:t>
                      </a:r>
                      <a:r>
                        <a:rPr lang="en-US" sz="800" spc="-25">
                          <a:effectLst/>
                          <a:latin typeface="Tahoma" panose="020B0604030504040204" pitchFamily="34" charset="0"/>
                          <a:ea typeface="Cambria" panose="02040503050406030204" pitchFamily="18" charset="0"/>
                          <a:cs typeface="Cambria" panose="02040503050406030204" pitchFamily="18" charset="0"/>
                        </a:rPr>
                        <a:t>ˆ</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1.565*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1.131*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1.661***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1.467***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744316905"/>
                  </a:ext>
                </a:extLst>
              </a:tr>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(0.573)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(0.454)</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(0.415)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(0.365)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26668354"/>
                  </a:ext>
                </a:extLst>
              </a:tr>
              <a:tr h="0">
                <a:tc>
                  <a:txBody>
                    <a:bodyPr/>
                    <a:lstStyle/>
                    <a:p>
                      <a:pPr marL="75565" marR="0" algn="l">
                        <a:lnSpc>
                          <a:spcPts val="11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Cragg-Donald</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F-</a:t>
                      </a:r>
                      <a:r>
                        <a:rPr lang="en-US" sz="800" spc="-10">
                          <a:effectLst/>
                          <a:latin typeface="Cambria" panose="02040503050406030204" pitchFamily="18" charset="0"/>
                          <a:ea typeface="Cambria" panose="02040503050406030204" pitchFamily="18" charset="0"/>
                          <a:cs typeface="Cambria" panose="02040503050406030204" pitchFamily="18" charset="0"/>
                        </a:rPr>
                        <a:t>Statistic</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7.4171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6.9449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30.0677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24.2066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416186242"/>
                  </a:ext>
                </a:extLst>
              </a:tr>
              <a:tr h="0">
                <a:tc>
                  <a:txBody>
                    <a:bodyPr/>
                    <a:lstStyle/>
                    <a:p>
                      <a:pPr marL="75565" marR="0" algn="l">
                        <a:lnSpc>
                          <a:spcPts val="10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Short-Term</a:t>
                      </a:r>
                      <a:r>
                        <a:rPr lang="en-US" sz="800" spc="14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Debt</a:t>
                      </a:r>
                      <a:r>
                        <a:rPr lang="en-US" sz="800" spc="150">
                          <a:effectLst/>
                          <a:latin typeface="Cambria" panose="02040503050406030204" pitchFamily="18" charset="0"/>
                          <a:ea typeface="Cambria" panose="02040503050406030204" pitchFamily="18" charset="0"/>
                          <a:cs typeface="Cambria" panose="02040503050406030204" pitchFamily="18" charset="0"/>
                        </a:rPr>
                        <a:t> </a:t>
                      </a:r>
                      <a:r>
                        <a:rPr lang="en-US" sz="800" spc="-10">
                          <a:effectLst/>
                          <a:latin typeface="Cambria" panose="02040503050406030204" pitchFamily="18" charset="0"/>
                          <a:ea typeface="Cambria" panose="02040503050406030204" pitchFamily="18" charset="0"/>
                          <a:cs typeface="Cambria" panose="02040503050406030204" pitchFamily="18" charset="0"/>
                        </a:rPr>
                        <a:t>(Mean)</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270"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810"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88388571"/>
                  </a:ext>
                </a:extLst>
              </a:tr>
              <a:tr h="0">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Short-Term</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spc="-10">
                          <a:effectLst/>
                          <a:latin typeface="Cambria" panose="02040503050406030204" pitchFamily="18" charset="0"/>
                          <a:ea typeface="Cambria" panose="02040503050406030204" pitchFamily="18" charset="0"/>
                          <a:cs typeface="Cambria" panose="02040503050406030204" pitchFamily="18" charset="0"/>
                        </a:rPr>
                        <a:t>Debt</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spc="-20">
                          <a:effectLst/>
                          <a:latin typeface="Cambria" panose="02040503050406030204" pitchFamily="18" charset="0"/>
                          <a:ea typeface="Cambria" panose="02040503050406030204" pitchFamily="18" charset="0"/>
                          <a:cs typeface="Cambria" panose="02040503050406030204" pitchFamily="18" charset="0"/>
                        </a:rPr>
                        <a:t>(SD)</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435234945"/>
                  </a:ext>
                </a:extLst>
              </a:tr>
              <a:tr h="0">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Cash</a:t>
                      </a:r>
                      <a:r>
                        <a:rPr lang="en-US" sz="800" spc="9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Reserves</a:t>
                      </a:r>
                      <a:r>
                        <a:rPr lang="en-US" sz="800" spc="95">
                          <a:effectLst/>
                          <a:latin typeface="Cambria" panose="02040503050406030204" pitchFamily="18" charset="0"/>
                          <a:ea typeface="Cambria" panose="02040503050406030204" pitchFamily="18" charset="0"/>
                          <a:cs typeface="Cambria" panose="02040503050406030204" pitchFamily="18" charset="0"/>
                        </a:rPr>
                        <a:t> </a:t>
                      </a:r>
                      <a:r>
                        <a:rPr lang="en-US" sz="800" spc="-20">
                          <a:effectLst/>
                          <a:latin typeface="Cambria" panose="02040503050406030204" pitchFamily="18" charset="0"/>
                          <a:ea typeface="Cambria" panose="02040503050406030204" pitchFamily="18" charset="0"/>
                          <a:cs typeface="Cambria" panose="02040503050406030204" pitchFamily="18" charset="0"/>
                        </a:rPr>
                        <a:t>(SD)</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0.1548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0.1548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0.1548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297974514"/>
                  </a:ext>
                </a:extLst>
              </a:tr>
              <a:tr h="0">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Num.Obs.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81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441200593"/>
                  </a:ext>
                </a:extLst>
              </a:tr>
              <a:tr h="0">
                <a:tc>
                  <a:txBody>
                    <a:bodyPr/>
                    <a:lstStyle/>
                    <a:p>
                      <a:pPr marL="75565" marR="0" algn="l">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Controls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31364645"/>
                  </a:ext>
                </a:extLst>
              </a:tr>
              <a:tr h="0">
                <a:tc>
                  <a:txBody>
                    <a:bodyPr/>
                    <a:lstStyle/>
                    <a:p>
                      <a:pPr marL="75565" marR="0" algn="l">
                        <a:lnSpc>
                          <a:spcPts val="1095"/>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State</a:t>
                      </a:r>
                      <a:r>
                        <a:rPr lang="en-US" sz="800" spc="-20" dirty="0">
                          <a:effectLst/>
                          <a:latin typeface="Cambria" panose="02040503050406030204" pitchFamily="18" charset="0"/>
                          <a:ea typeface="Cambria" panose="02040503050406030204" pitchFamily="18" charset="0"/>
                          <a:cs typeface="Cambria" panose="02040503050406030204" pitchFamily="18" charset="0"/>
                        </a:rPr>
                        <a:t> </a:t>
                      </a:r>
                      <a:r>
                        <a:rPr lang="en-US" sz="800" spc="-25" dirty="0">
                          <a:effectLst/>
                          <a:latin typeface="Cambria" panose="02040503050406030204" pitchFamily="18" charset="0"/>
                          <a:ea typeface="Cambria" panose="02040503050406030204" pitchFamily="18" charset="0"/>
                          <a:cs typeface="Cambria" panose="02040503050406030204" pitchFamily="18" charset="0"/>
                        </a:rPr>
                        <a:t>FE</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001011779"/>
                  </a:ext>
                </a:extLst>
              </a:tr>
              <a:tr h="0">
                <a:tc>
                  <a:txBody>
                    <a:bodyPr/>
                    <a:lstStyle/>
                    <a:p>
                      <a:pPr marL="75565" marR="0" algn="l">
                        <a:lnSpc>
                          <a:spcPts val="1125"/>
                        </a:lnSpc>
                        <a:spcBef>
                          <a:spcPts val="0"/>
                        </a:spcBef>
                        <a:spcAft>
                          <a:spcPts val="0"/>
                        </a:spcAft>
                      </a:pPr>
                      <a:r>
                        <a:rPr lang="en-US" sz="800" spc="40" dirty="0">
                          <a:effectLst/>
                          <a:latin typeface="Cambria" panose="02040503050406030204" pitchFamily="18" charset="0"/>
                          <a:ea typeface="Cambria" panose="02040503050406030204" pitchFamily="18" charset="0"/>
                          <a:cs typeface="Cambria" panose="02040503050406030204" pitchFamily="18" charset="0"/>
                        </a:rPr>
                        <a:t>Quarter-by-Year </a:t>
                      </a:r>
                      <a:r>
                        <a:rPr lang="en-US" sz="800" spc="-25" dirty="0">
                          <a:effectLst/>
                          <a:latin typeface="Cambria" panose="02040503050406030204" pitchFamily="18" charset="0"/>
                          <a:ea typeface="Cambria" panose="02040503050406030204" pitchFamily="18" charset="0"/>
                          <a:cs typeface="Cambria" panose="02040503050406030204" pitchFamily="18" charset="0"/>
                        </a:rPr>
                        <a:t>FE</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270"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17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810"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1878424"/>
                  </a:ext>
                </a:extLst>
              </a:tr>
            </a:tbl>
          </a:graphicData>
        </a:graphic>
      </p:graphicFrame>
    </p:spTree>
    <p:extLst>
      <p:ext uri="{BB962C8B-B14F-4D97-AF65-F5344CB8AC3E}">
        <p14:creationId xmlns:p14="http://schemas.microsoft.com/office/powerpoint/2010/main" val="424638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Mechanisms</a:t>
            </a:r>
          </a:p>
        </p:txBody>
      </p:sp>
      <p:sp>
        <p:nvSpPr>
          <p:cNvPr id="3" name="object 3">
            <a:extLst>
              <a:ext uri="{FF2B5EF4-FFF2-40B4-BE49-F238E27FC236}">
                <a16:creationId xmlns:a16="http://schemas.microsoft.com/office/drawing/2014/main" id="{E9FF7389-660E-C3FD-3710-CF3CA3300512}"/>
              </a:ext>
            </a:extLst>
          </p:cNvPr>
          <p:cNvSpPr txBox="1"/>
          <p:nvPr/>
        </p:nvSpPr>
        <p:spPr>
          <a:xfrm>
            <a:off x="112333" y="575603"/>
            <a:ext cx="5928483" cy="2309543"/>
          </a:xfrm>
          <a:prstGeom prst="rect">
            <a:avLst/>
          </a:prstGeom>
        </p:spPr>
        <p:txBody>
          <a:bodyPr vert="horz" wrap="square" lIns="0" tIns="12065" rIns="0" bIns="0" rtlCol="0">
            <a:spAutoFit/>
          </a:bodyPr>
          <a:lstStyle/>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Level of Cash Reserves: </a:t>
            </a:r>
            <a:r>
              <a:rPr lang="en-US" sz="1100" dirty="0">
                <a:latin typeface="Arial" panose="020B0604020202020204" pitchFamily="34" charset="0"/>
                <a:cs typeface="Arial" panose="020B0604020202020204" pitchFamily="34" charset="0"/>
              </a:rPr>
              <a:t>the stringency of liquidity constraints could shift the relationship between cash and debt.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Test for heterogeneity driven by the level of cash holdings in 2018. </a:t>
            </a: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Credit Quality: </a:t>
            </a:r>
            <a:r>
              <a:rPr lang="en-US" sz="1100" dirty="0">
                <a:latin typeface="Arial" panose="020B0604020202020204" pitchFamily="34" charset="0"/>
                <a:cs typeface="Arial" panose="020B0604020202020204" pitchFamily="34" charset="0"/>
              </a:rPr>
              <a:t>influence supply and demand of debt. </a:t>
            </a:r>
          </a:p>
          <a:p>
            <a:pPr marL="221615" marR="30480" indent="-171450">
              <a:lnSpc>
                <a:spcPct val="114000"/>
              </a:lnSpc>
              <a:spcBef>
                <a:spcPts val="600"/>
              </a:spcBef>
              <a:spcAft>
                <a:spcPts val="600"/>
              </a:spcAft>
              <a:buFont typeface="Arial" panose="020B0604020202020204" pitchFamily="34" charset="0"/>
              <a:buChar char="•"/>
              <a:tabLst>
                <a:tab pos="167640" algn="l"/>
              </a:tabLst>
            </a:pPr>
            <a:r>
              <a:rPr lang="en-US" sz="1100" dirty="0">
                <a:latin typeface="Arial" panose="020B0604020202020204" pitchFamily="34" charset="0"/>
                <a:cs typeface="Arial" panose="020B0604020202020204" pitchFamily="34" charset="0"/>
              </a:rPr>
              <a:t>Test for heterogeneity driven by credit quality. </a:t>
            </a:r>
          </a:p>
          <a:p>
            <a:pPr marL="50165" marR="30480">
              <a:lnSpc>
                <a:spcPct val="114000"/>
              </a:lnSpc>
              <a:spcBef>
                <a:spcPts val="600"/>
              </a:spcBef>
              <a:spcAft>
                <a:spcPts val="600"/>
              </a:spcAft>
              <a:tabLst>
                <a:tab pos="167640" algn="l"/>
              </a:tabLst>
            </a:pPr>
            <a:endParaRPr lang="en-US" sz="1100" b="1" dirty="0">
              <a:latin typeface="Arial" panose="020B0604020202020204" pitchFamily="34" charset="0"/>
              <a:cs typeface="Arial" panose="020B0604020202020204" pitchFamily="34" charset="0"/>
            </a:endParaRP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Research Design: </a:t>
            </a:r>
            <a:r>
              <a:rPr lang="en-US" sz="1100" dirty="0">
                <a:latin typeface="Arial" panose="020B0604020202020204" pitchFamily="34" charset="0"/>
                <a:cs typeface="Arial" panose="020B0604020202020204" pitchFamily="34" charset="0"/>
              </a:rPr>
              <a:t>sample partition by specific strata (cash reserves quartiles, credit rating categories) and model estimation in independent samples. </a:t>
            </a:r>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606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Introduction</a:t>
            </a:r>
          </a:p>
        </p:txBody>
      </p:sp>
      <p:sp>
        <p:nvSpPr>
          <p:cNvPr id="6" name="object 3">
            <a:extLst>
              <a:ext uri="{FF2B5EF4-FFF2-40B4-BE49-F238E27FC236}">
                <a16:creationId xmlns:a16="http://schemas.microsoft.com/office/drawing/2014/main" id="{6109770A-8F8E-DF70-7B22-2DA18B352FA9}"/>
              </a:ext>
            </a:extLst>
          </p:cNvPr>
          <p:cNvSpPr txBox="1"/>
          <p:nvPr/>
        </p:nvSpPr>
        <p:spPr>
          <a:xfrm>
            <a:off x="104775" y="587375"/>
            <a:ext cx="5791200" cy="2155655"/>
          </a:xfrm>
          <a:prstGeom prst="rect">
            <a:avLst/>
          </a:prstGeom>
        </p:spPr>
        <p:txBody>
          <a:bodyPr vert="horz" wrap="square" lIns="0" tIns="12065" rIns="0" bIns="0" rtlCol="0">
            <a:spAutoFit/>
          </a:bodyPr>
          <a:lstStyle/>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Research Question: </a:t>
            </a:r>
            <a:r>
              <a:rPr lang="en-US" sz="1100" spc="-45" dirty="0">
                <a:latin typeface="Arial" panose="020B0604020202020204" pitchFamily="34" charset="0"/>
                <a:cs typeface="Arial" panose="020B0604020202020204" pitchFamily="34" charset="0"/>
              </a:rPr>
              <a:t>What is the effect of cash reserves on short-term borrowing?</a:t>
            </a:r>
          </a:p>
          <a:p>
            <a:pPr marL="50801">
              <a:lnSpc>
                <a:spcPct val="114000"/>
              </a:lnSpc>
              <a:spcBef>
                <a:spcPts val="600"/>
              </a:spcBef>
              <a:spcAft>
                <a:spcPts val="600"/>
              </a:spcAft>
              <a:tabLst>
                <a:tab pos="167640" algn="l"/>
              </a:tabLst>
            </a:pPr>
            <a:endParaRPr lang="en-US" sz="1100" spc="-45" dirty="0">
              <a:latin typeface="Arial" panose="020B0604020202020204" pitchFamily="34" charset="0"/>
              <a:cs typeface="Arial" panose="020B0604020202020204" pitchFamily="34" charset="0"/>
            </a:endParaRPr>
          </a:p>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Theory: </a:t>
            </a:r>
            <a:r>
              <a:rPr lang="en-US" sz="1100" spc="-45" dirty="0">
                <a:latin typeface="Arial" panose="020B0604020202020204" pitchFamily="34" charset="0"/>
                <a:cs typeface="Arial" panose="020B0604020202020204" pitchFamily="34" charset="0"/>
              </a:rPr>
              <a:t>Liquidity constraints  play a crucial role in determining the relationship between cash reserves and short-term borrowing (Kling, 2018). Depending on the stringency of the constraint, cash and debt might behave like substitutes or complements. </a:t>
            </a:r>
          </a:p>
          <a:p>
            <a:pPr marL="50801">
              <a:lnSpc>
                <a:spcPct val="114000"/>
              </a:lnSpc>
              <a:spcBef>
                <a:spcPts val="600"/>
              </a:spcBef>
              <a:spcAft>
                <a:spcPts val="600"/>
              </a:spcAft>
              <a:tabLst>
                <a:tab pos="167640" algn="l"/>
              </a:tabLst>
            </a:pPr>
            <a:endParaRPr lang="en-US" sz="1100" spc="-45" dirty="0">
              <a:latin typeface="Arial" panose="020B0604020202020204" pitchFamily="34" charset="0"/>
              <a:cs typeface="Arial" panose="020B0604020202020204" pitchFamily="34" charset="0"/>
            </a:endParaRPr>
          </a:p>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Empirical Analysis: </a:t>
            </a:r>
            <a:r>
              <a:rPr lang="en-US" sz="1100" spc="-45" dirty="0">
                <a:latin typeface="Arial" panose="020B0604020202020204" pitchFamily="34" charset="0"/>
                <a:cs typeface="Arial" panose="020B0604020202020204" pitchFamily="34" charset="0"/>
              </a:rPr>
              <a:t>Mexico’s fiscal system provides a setting with liquidity-constrained state governments facing liquidity shocks from timing errors (exogenous variation!) on federal IG transfers.</a:t>
            </a:r>
          </a:p>
        </p:txBody>
      </p:sp>
    </p:spTree>
    <p:extLst>
      <p:ext uri="{BB962C8B-B14F-4D97-AF65-F5344CB8AC3E}">
        <p14:creationId xmlns:p14="http://schemas.microsoft.com/office/powerpoint/2010/main" val="1952121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114424" y="2790181"/>
            <a:ext cx="6019800" cy="389209"/>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Both panels shows the distribution of cash reserves (left) and FGP timing errors (right) by state across quarter-years. Each boxplot depicts the distribution by state, excluding outlier observations. States are partitioned into groups depending on quartiles of the distribution of cash reserves in FY 2018. Variables expressed as percent of discretionary revenues. For illustrative purposes, dashed blue lines on the left panel show the interval between +/- 10% of discretionary revenues.</a:t>
            </a:r>
          </a:p>
          <a:p>
            <a:pPr marL="12700" marR="5080">
              <a:lnSpc>
                <a:spcPts val="700"/>
              </a:lnSpc>
              <a:spcBef>
                <a:spcPts val="135"/>
              </a:spcBef>
            </a:pPr>
            <a:endParaRPr lang="en-US" sz="600" b="1" spc="-10" dirty="0">
              <a:latin typeface="Arial"/>
              <a:cs typeface="Arial"/>
            </a:endParaRPr>
          </a:p>
        </p:txBody>
      </p:sp>
      <p:sp>
        <p:nvSpPr>
          <p:cNvPr id="7" name="TextBox 6">
            <a:extLst>
              <a:ext uri="{FF2B5EF4-FFF2-40B4-BE49-F238E27FC236}">
                <a16:creationId xmlns:a16="http://schemas.microsoft.com/office/drawing/2014/main" id="{7FC1C21D-8077-408E-7FA7-FFF0B1A1AABF}"/>
              </a:ext>
            </a:extLst>
          </p:cNvPr>
          <p:cNvSpPr txBox="1"/>
          <p:nvPr/>
        </p:nvSpPr>
        <p:spPr>
          <a:xfrm>
            <a:off x="-47625" y="-11875"/>
            <a:ext cx="5972175" cy="276999"/>
          </a:xfrm>
          <a:prstGeom prst="rect">
            <a:avLst/>
          </a:prstGeom>
          <a:noFill/>
        </p:spPr>
        <p:txBody>
          <a:bodyPr wrap="square">
            <a:spAutoFit/>
          </a:bodyPr>
          <a:lstStyle/>
          <a:p>
            <a:pPr marL="50801">
              <a:spcBef>
                <a:spcPts val="600"/>
              </a:spcBef>
              <a:spcAft>
                <a:spcPts val="600"/>
              </a:spcAft>
              <a:tabLst>
                <a:tab pos="167640" algn="l"/>
              </a:tabLst>
            </a:pPr>
            <a:r>
              <a:rPr lang="en-US" sz="1200" spc="-45" dirty="0">
                <a:solidFill>
                  <a:srgbClr val="690204"/>
                </a:solidFill>
                <a:latin typeface="Arial"/>
                <a:cs typeface="Arial"/>
              </a:rPr>
              <a:t>Timing errors do not seem to vary with the level of cash reserves. </a:t>
            </a:r>
          </a:p>
        </p:txBody>
      </p:sp>
      <p:pic>
        <p:nvPicPr>
          <p:cNvPr id="9" name="Picture 8" descr="A graph of a bar graph&#10;&#10;Description automatically generated with medium confidence">
            <a:extLst>
              <a:ext uri="{FF2B5EF4-FFF2-40B4-BE49-F238E27FC236}">
                <a16:creationId xmlns:a16="http://schemas.microsoft.com/office/drawing/2014/main" id="{28CC52E3-4EE1-FC93-83A0-5EC5E3F9D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43" y="324458"/>
            <a:ext cx="4945432" cy="2472717"/>
          </a:xfrm>
          <a:prstGeom prst="rect">
            <a:avLst/>
          </a:prstGeom>
        </p:spPr>
      </p:pic>
    </p:spTree>
    <p:extLst>
      <p:ext uri="{BB962C8B-B14F-4D97-AF65-F5344CB8AC3E}">
        <p14:creationId xmlns:p14="http://schemas.microsoft.com/office/powerpoint/2010/main" val="344608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25188" y="396367"/>
            <a:ext cx="3759404" cy="258404"/>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Heterogeneity by Distribution of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644775"/>
            <a:ext cx="3854778" cy="4583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the states at each quartile of the cash reserves distribution observed in 2018.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Mechanisms: Levels of Cash Reserves</a:t>
            </a:r>
          </a:p>
        </p:txBody>
      </p:sp>
      <mc:AlternateContent xmlns:mc="http://schemas.openxmlformats.org/markup-compatibility/2006">
        <mc:Choice xmlns:a14="http://schemas.microsoft.com/office/drawing/2010/main" Requires="a14">
          <p:sp>
            <p:nvSpPr>
              <p:cNvPr id="3" name="object 3">
                <a:extLst>
                  <a:ext uri="{FF2B5EF4-FFF2-40B4-BE49-F238E27FC236}">
                    <a16:creationId xmlns:a16="http://schemas.microsoft.com/office/drawing/2014/main" id="{321CF399-F907-3F6D-984F-EFB183463A27}"/>
                  </a:ext>
                </a:extLst>
              </p:cNvPr>
              <p:cNvSpPr txBox="1"/>
              <p:nvPr/>
            </p:nvSpPr>
            <p:spPr>
              <a:xfrm>
                <a:off x="4067175" y="739775"/>
                <a:ext cx="1857375" cy="1878206"/>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Descriptive Stats: </a:t>
                </a:r>
                <a:r>
                  <a:rPr lang="en-US" sz="900" dirty="0">
                    <a:solidFill>
                      <a:schemeClr val="tx1"/>
                    </a:solidFill>
                    <a:latin typeface="Arial" panose="020B0604020202020204" pitchFamily="34" charset="0"/>
                    <a:cs typeface="Arial" panose="020B0604020202020204" pitchFamily="34" charset="0"/>
                  </a:rPr>
                  <a:t>States with less cash rely more on debt.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First Stage: </a:t>
                </a:r>
                <a:r>
                  <a:rPr lang="en-US" sz="900" dirty="0">
                    <a:solidFill>
                      <a:schemeClr val="tx1"/>
                    </a:solidFill>
                    <a:latin typeface="Arial" panose="020B0604020202020204" pitchFamily="34" charset="0"/>
                    <a:cs typeface="Arial" panose="020B0604020202020204" pitchFamily="34" charset="0"/>
                  </a:rPr>
                  <a:t>FGP Timing errors have more predictive power for states with less cash. </a:t>
                </a:r>
              </a:p>
              <a:p>
                <a:pPr marL="167640" marR="30480" indent="-117475">
                  <a:lnSpc>
                    <a:spcPct val="101000"/>
                  </a:lnSpc>
                  <a:spcBef>
                    <a:spcPts val="600"/>
                  </a:spcBef>
                  <a:spcAft>
                    <a:spcPts val="600"/>
                  </a:spcAft>
                  <a:buFont typeface="Arial"/>
                  <a:buChar char="•"/>
                  <a:tabLst>
                    <a:tab pos="167640" algn="l"/>
                  </a:tabLst>
                </a:pPr>
                <a:r>
                  <a:rPr lang="en-US" sz="900" dirty="0">
                    <a:solidFill>
                      <a:schemeClr val="tx1"/>
                    </a:solidFill>
                    <a:latin typeface="Arial" panose="020B0604020202020204" pitchFamily="34" charset="0"/>
                    <a:cs typeface="Arial" panose="020B0604020202020204" pitchFamily="34" charset="0"/>
                  </a:rPr>
                  <a:t>Only estimates for second quartile are significant (10%).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IV 2</a:t>
                </a:r>
                <a:r>
                  <a:rPr lang="en-US" sz="900" b="1" baseline="30000" dirty="0">
                    <a:solidFill>
                      <a:schemeClr val="tx1"/>
                    </a:solidFill>
                    <a:latin typeface="Arial" panose="020B0604020202020204" pitchFamily="34" charset="0"/>
                    <a:cs typeface="Arial" panose="020B0604020202020204" pitchFamily="34" charset="0"/>
                  </a:rPr>
                  <a:t>nd</a:t>
                </a:r>
                <a:r>
                  <a:rPr lang="en-US" sz="900" b="1" dirty="0">
                    <a:solidFill>
                      <a:schemeClr val="tx1"/>
                    </a:solidFill>
                    <a:latin typeface="Arial" panose="020B0604020202020204" pitchFamily="34" charset="0"/>
                    <a:cs typeface="Arial" panose="020B0604020202020204" pitchFamily="34" charset="0"/>
                  </a:rPr>
                  <a:t> Quartile: </a:t>
                </a:r>
                <a:r>
                  <a:rPr lang="en-US" sz="900" b="1" spc="-45" dirty="0">
                    <a:solidFill>
                      <a:schemeClr val="tx1"/>
                    </a:solidFill>
                    <a:latin typeface="Arial"/>
                    <a:cs typeface="Arial"/>
                  </a:rPr>
                  <a:t>⬆️ </a:t>
                </a:r>
                <a:r>
                  <a:rPr lang="en-US" sz="900" spc="-45" dirty="0">
                    <a:solidFill>
                      <a:schemeClr val="tx1"/>
                    </a:solidFill>
                    <a:latin typeface="Arial"/>
                    <a:cs typeface="Arial"/>
                  </a:rPr>
                  <a:t>5.3</a:t>
                </a:r>
                <a:r>
                  <a:rPr lang="en-US" sz="900" spc="-45" dirty="0">
                    <a:solidFill>
                      <a:schemeClr val="tx1"/>
                    </a:solidFill>
                    <a:latin typeface="Arial" panose="020B0604020202020204" pitchFamily="34" charset="0"/>
                    <a:cs typeface="Arial" panose="020B0604020202020204" pitchFamily="34" charset="0"/>
                  </a:rPr>
                  <a:t>% DR.</a:t>
                </a:r>
              </a:p>
              <a:p>
                <a:pPr marL="167640" marR="30480" indent="-117475">
                  <a:lnSpc>
                    <a:spcPct val="101000"/>
                  </a:lnSpc>
                  <a:spcBef>
                    <a:spcPts val="600"/>
                  </a:spcBef>
                  <a:spcAft>
                    <a:spcPts val="600"/>
                  </a:spcAft>
                  <a:buFont typeface="Arial"/>
                  <a:buChar char="•"/>
                  <a:tabLst>
                    <a:tab pos="167640" algn="l"/>
                  </a:tabLst>
                </a:pPr>
                <a:r>
                  <a:rPr lang="en-US" sz="900" b="1" spc="-45" dirty="0">
                    <a:solidFill>
                      <a:schemeClr val="tx1"/>
                    </a:solidFill>
                    <a:latin typeface="Arial" panose="020B0604020202020204" pitchFamily="34" charset="0"/>
                    <a:cs typeface="Arial" panose="020B0604020202020204" pitchFamily="34" charset="0"/>
                  </a:rPr>
                  <a:t>Eff Size: </a:t>
                </a:r>
                <a:r>
                  <a:rPr lang="en-US" sz="900" spc="-45" dirty="0">
                    <a:solidFill>
                      <a:schemeClr val="tx1"/>
                    </a:solidFill>
                    <a:latin typeface="Arial" panose="020B0604020202020204" pitchFamily="34" charset="0"/>
                    <a:cs typeface="Arial" panose="020B0604020202020204" pitchFamily="34" charset="0"/>
                  </a:rPr>
                  <a:t>0.77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endParaRPr lang="en-US" sz="900" b="1" dirty="0">
                  <a:solidFill>
                    <a:schemeClr val="tx1"/>
                  </a:solidFill>
                  <a:latin typeface="Arial" panose="020B0604020202020204" pitchFamily="34" charset="0"/>
                  <a:cs typeface="Arial" panose="020B0604020202020204" pitchFamily="34" charset="0"/>
                </a:endParaRPr>
              </a:p>
            </p:txBody>
          </p:sp>
        </mc:Choice>
        <mc:Fallback>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4067175" y="739775"/>
                <a:ext cx="1857375" cy="1878206"/>
              </a:xfrm>
              <a:prstGeom prst="rect">
                <a:avLst/>
              </a:prstGeom>
              <a:blipFill>
                <a:blip r:embed="rId2"/>
                <a:stretch>
                  <a:fillRect l="-680" t="-2027" r="-680" b="-2703"/>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extLst>
              <p:ext uri="{D42A27DB-BD31-4B8C-83A1-F6EECF244321}">
                <p14:modId xmlns:p14="http://schemas.microsoft.com/office/powerpoint/2010/main" val="3922834216"/>
              </p:ext>
            </p:extLst>
          </p:nvPr>
        </p:nvGraphicFramePr>
        <p:xfrm>
          <a:off x="125188" y="734286"/>
          <a:ext cx="3759404" cy="1910489"/>
        </p:xfrm>
        <a:graphic>
          <a:graphicData uri="http://schemas.openxmlformats.org/drawingml/2006/table">
            <a:tbl>
              <a:tblPr firstRow="1" firstCol="1" lastRow="1" lastCol="1" bandRow="1" bandCol="1"/>
              <a:tblGrid>
                <a:gridCol w="1644980">
                  <a:extLst>
                    <a:ext uri="{9D8B030D-6E8A-4147-A177-3AD203B41FA5}">
                      <a16:colId xmlns:a16="http://schemas.microsoft.com/office/drawing/2014/main" val="550967585"/>
                    </a:ext>
                  </a:extLst>
                </a:gridCol>
                <a:gridCol w="528606">
                  <a:extLst>
                    <a:ext uri="{9D8B030D-6E8A-4147-A177-3AD203B41FA5}">
                      <a16:colId xmlns:a16="http://schemas.microsoft.com/office/drawing/2014/main" val="2931510787"/>
                    </a:ext>
                  </a:extLst>
                </a:gridCol>
                <a:gridCol w="528606">
                  <a:extLst>
                    <a:ext uri="{9D8B030D-6E8A-4147-A177-3AD203B41FA5}">
                      <a16:colId xmlns:a16="http://schemas.microsoft.com/office/drawing/2014/main" val="355887156"/>
                    </a:ext>
                  </a:extLst>
                </a:gridCol>
                <a:gridCol w="528606">
                  <a:extLst>
                    <a:ext uri="{9D8B030D-6E8A-4147-A177-3AD203B41FA5}">
                      <a16:colId xmlns:a16="http://schemas.microsoft.com/office/drawing/2014/main" val="2123491343"/>
                    </a:ext>
                  </a:extLst>
                </a:gridCol>
                <a:gridCol w="528606">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1st</a:t>
                      </a:r>
                      <a:r>
                        <a:rPr lang="en-US" sz="900" spc="45" dirty="0">
                          <a:effectLst/>
                          <a:latin typeface="Cambria" panose="02040503050406030204" pitchFamily="18" charset="0"/>
                          <a:ea typeface="Cambria" panose="02040503050406030204" pitchFamily="18" charset="0"/>
                          <a:cs typeface="Cambria" panose="02040503050406030204" pitchFamily="18" charset="0"/>
                        </a:rPr>
                        <a:t> </a:t>
                      </a:r>
                    </a:p>
                    <a:p>
                      <a:pPr marL="635"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2nd</a:t>
                      </a:r>
                      <a:r>
                        <a:rPr lang="en-US" sz="900" spc="40" dirty="0">
                          <a:effectLst/>
                          <a:latin typeface="Cambria" panose="02040503050406030204" pitchFamily="18" charset="0"/>
                          <a:ea typeface="Cambria" panose="02040503050406030204" pitchFamily="18" charset="0"/>
                          <a:cs typeface="Cambria" panose="02040503050406030204" pitchFamily="18" charset="0"/>
                        </a:rPr>
                        <a:t> </a:t>
                      </a:r>
                    </a:p>
                    <a:p>
                      <a:pPr marL="1270"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3rd</a:t>
                      </a:r>
                      <a:r>
                        <a:rPr lang="en-US" sz="900" spc="15" dirty="0">
                          <a:effectLst/>
                          <a:latin typeface="Cambria" panose="02040503050406030204" pitchFamily="18" charset="0"/>
                          <a:ea typeface="Cambria" panose="02040503050406030204" pitchFamily="18" charset="0"/>
                          <a:cs typeface="Cambria" panose="02040503050406030204" pitchFamily="18" charset="0"/>
                        </a:rPr>
                        <a:t> </a:t>
                      </a:r>
                    </a:p>
                    <a:p>
                      <a:pPr marL="1905"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810" marR="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4th</a:t>
                      </a:r>
                      <a:r>
                        <a:rPr lang="en-US" sz="900" spc="95" dirty="0">
                          <a:effectLst/>
                          <a:latin typeface="Cambria" panose="02040503050406030204" pitchFamily="18" charset="0"/>
                          <a:ea typeface="Cambria" panose="02040503050406030204" pitchFamily="18" charset="0"/>
                          <a:cs typeface="Cambria" panose="02040503050406030204" pitchFamily="18" charset="0"/>
                        </a:rPr>
                        <a:t> </a:t>
                      </a:r>
                    </a:p>
                    <a:p>
                      <a:pPr marL="3810" marR="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3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DR)</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δ</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0.012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90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0.511+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40000"/>
                        <a:lumOff val="60000"/>
                      </a:schemeClr>
                    </a:solidFill>
                  </a:tcPr>
                </a:tc>
                <a:tc>
                  <a:txBody>
                    <a:bodyPr/>
                    <a:lstStyle/>
                    <a:p>
                      <a:pPr marL="1270" marR="1270"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0.701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3810" marR="3810" algn="ctr">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0.287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(0.320)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(0.262)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(0.338)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1.706**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1.677**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0.483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140"/>
                        </a:lnSpc>
                        <a:spcBef>
                          <a:spcPts val="5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0.445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(0.469)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(0.438)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7.8162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1905"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4.6089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1905" marR="127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1.3406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0.8011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0.0699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270" marR="127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63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0.0457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3810" marR="381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0.0263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0.0596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0.0693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0.0823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0.1045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0.0836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0.1849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127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27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139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381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160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p:spTree>
    <p:extLst>
      <p:ext uri="{BB962C8B-B14F-4D97-AF65-F5344CB8AC3E}">
        <p14:creationId xmlns:p14="http://schemas.microsoft.com/office/powerpoint/2010/main" val="198589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27462" y="526641"/>
            <a:ext cx="3759404" cy="258404"/>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Heterogeneity by Distribution of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20116" y="2781936"/>
            <a:ext cx="5972174"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the states at each quartile of the cash reserves distribution observed in 2018.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Mechanisms: Credit Quality</a:t>
            </a:r>
          </a:p>
        </p:txBody>
      </p:sp>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extLst>
              <p:ext uri="{D42A27DB-BD31-4B8C-83A1-F6EECF244321}">
                <p14:modId xmlns:p14="http://schemas.microsoft.com/office/powerpoint/2010/main" val="2917482937"/>
              </p:ext>
            </p:extLst>
          </p:nvPr>
        </p:nvGraphicFramePr>
        <p:xfrm>
          <a:off x="28575" y="813473"/>
          <a:ext cx="3759404" cy="1810833"/>
        </p:xfrm>
        <a:graphic>
          <a:graphicData uri="http://schemas.openxmlformats.org/drawingml/2006/table">
            <a:tbl>
              <a:tblPr firstRow="1" firstCol="1" lastRow="1" lastCol="1" bandRow="1" bandCol="1"/>
              <a:tblGrid>
                <a:gridCol w="1644980">
                  <a:extLst>
                    <a:ext uri="{9D8B030D-6E8A-4147-A177-3AD203B41FA5}">
                      <a16:colId xmlns:a16="http://schemas.microsoft.com/office/drawing/2014/main" val="550967585"/>
                    </a:ext>
                  </a:extLst>
                </a:gridCol>
                <a:gridCol w="528606">
                  <a:extLst>
                    <a:ext uri="{9D8B030D-6E8A-4147-A177-3AD203B41FA5}">
                      <a16:colId xmlns:a16="http://schemas.microsoft.com/office/drawing/2014/main" val="2931510787"/>
                    </a:ext>
                  </a:extLst>
                </a:gridCol>
                <a:gridCol w="528606">
                  <a:extLst>
                    <a:ext uri="{9D8B030D-6E8A-4147-A177-3AD203B41FA5}">
                      <a16:colId xmlns:a16="http://schemas.microsoft.com/office/drawing/2014/main" val="355887156"/>
                    </a:ext>
                  </a:extLst>
                </a:gridCol>
                <a:gridCol w="528606">
                  <a:extLst>
                    <a:ext uri="{9D8B030D-6E8A-4147-A177-3AD203B41FA5}">
                      <a16:colId xmlns:a16="http://schemas.microsoft.com/office/drawing/2014/main" val="2123491343"/>
                    </a:ext>
                  </a:extLst>
                </a:gridCol>
                <a:gridCol w="528606">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AAA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AA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175" marR="2540" algn="ctr">
                        <a:lnSpc>
                          <a:spcPts val="1055"/>
                        </a:lnSpc>
                        <a:spcBef>
                          <a:spcPts val="0"/>
                        </a:spcBef>
                        <a:spcAft>
                          <a:spcPts val="0"/>
                        </a:spcAft>
                      </a:pPr>
                      <a:r>
                        <a:rPr lang="en-US" sz="900" spc="-50">
                          <a:effectLst/>
                          <a:latin typeface="Cambria" panose="02040503050406030204" pitchFamily="18" charset="0"/>
                          <a:ea typeface="Cambria" panose="02040503050406030204" pitchFamily="18" charset="0"/>
                          <a:cs typeface="Cambria" panose="02040503050406030204" pitchFamily="18" charset="0"/>
                        </a:rPr>
                        <a:t>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5080" marR="2540" algn="ctr">
                        <a:lnSpc>
                          <a:spcPts val="105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BBB,BB</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3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DR)</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δ</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140"/>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10" dirty="0">
                          <a:effectLst/>
                          <a:latin typeface="Cambria" panose="02040503050406030204" pitchFamily="18" charset="0"/>
                          <a:ea typeface="Cambria" panose="02040503050406030204" pitchFamily="18" charset="0"/>
                          <a:cs typeface="Cambria" panose="02040503050406030204" pitchFamily="18" charset="0"/>
                        </a:rPr>
                        <a:t>0.041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0.134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3175"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0.293+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marL="5080"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1.123*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(0.159)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(0.368)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1.527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1.335*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1.925*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1.551**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(2.402)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(0.741)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(0.428)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0.9127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4.3514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24.4371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5080"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5.5323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0.0029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2540" marR="254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0.0121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3175" marR="317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5080" marR="317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0.0898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0.0146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0.0261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508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Cash</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Reserves</a:t>
                      </a:r>
                      <a:r>
                        <a:rPr lang="en-US" sz="900" spc="85" dirty="0">
                          <a:effectLst/>
                          <a:latin typeface="Cambria" panose="02040503050406030204" pitchFamily="18" charset="0"/>
                          <a:ea typeface="Cambria" panose="02040503050406030204" pitchFamily="18" charset="0"/>
                          <a:cs typeface="Cambria" panose="02040503050406030204" pitchFamily="18" charset="0"/>
                        </a:rPr>
                        <a:t> </a:t>
                      </a:r>
                      <a:r>
                        <a:rPr lang="en-US" sz="900" spc="-20" dirty="0">
                          <a:effectLst/>
                          <a:latin typeface="Cambria" panose="02040503050406030204" pitchFamily="18" charset="0"/>
                          <a:ea typeface="Cambria" panose="02040503050406030204" pitchFamily="18" charset="0"/>
                          <a:cs typeface="Cambria" panose="02040503050406030204" pitchFamily="18" charset="0"/>
                        </a:rPr>
                        <a:t>(SD)</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20">
                          <a:effectLst/>
                          <a:latin typeface="Cambria" panose="02040503050406030204" pitchFamily="18" charset="0"/>
                          <a:ea typeface="Cambria" panose="02040503050406030204" pitchFamily="18" charset="0"/>
                          <a:cs typeface="Cambria" panose="02040503050406030204" pitchFamily="18" charset="0"/>
                        </a:rPr>
                        <a:t>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0.1632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0.1148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508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46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317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302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5080" marR="317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mc:AlternateContent xmlns:mc="http://schemas.openxmlformats.org/markup-compatibility/2006">
        <mc:Choice xmlns:a14="http://schemas.microsoft.com/office/drawing/2010/main" Requires="a14">
          <p:sp>
            <p:nvSpPr>
              <p:cNvPr id="4" name="object 3">
                <a:extLst>
                  <a:ext uri="{FF2B5EF4-FFF2-40B4-BE49-F238E27FC236}">
                    <a16:creationId xmlns:a16="http://schemas.microsoft.com/office/drawing/2014/main" id="{20CF1195-8604-5103-FFA8-F17A5639B7C6}"/>
                  </a:ext>
                </a:extLst>
              </p:cNvPr>
              <p:cNvSpPr txBox="1"/>
              <p:nvPr/>
            </p:nvSpPr>
            <p:spPr>
              <a:xfrm>
                <a:off x="3819151" y="740842"/>
                <a:ext cx="2305424" cy="1883464"/>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Descriptive Stats: </a:t>
                </a:r>
                <a:r>
                  <a:rPr lang="en-US" sz="900" dirty="0">
                    <a:solidFill>
                      <a:schemeClr val="tx1"/>
                    </a:solidFill>
                    <a:latin typeface="Arial" panose="020B0604020202020204" pitchFamily="34" charset="0"/>
                    <a:cs typeface="Arial" panose="020B0604020202020204" pitchFamily="34" charset="0"/>
                  </a:rPr>
                  <a:t>Lower rated states rely more on debt.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First Stage: </a:t>
                </a:r>
                <a:r>
                  <a:rPr lang="en-US" sz="900" dirty="0">
                    <a:solidFill>
                      <a:schemeClr val="tx1"/>
                    </a:solidFill>
                    <a:latin typeface="Arial" panose="020B0604020202020204" pitchFamily="34" charset="0"/>
                    <a:cs typeface="Arial" panose="020B0604020202020204" pitchFamily="34" charset="0"/>
                  </a:rPr>
                  <a:t>FGP Timing errors have more predictive power for lower rated states. </a:t>
                </a:r>
              </a:p>
              <a:p>
                <a:pPr marL="167640" marR="30480" indent="-117475">
                  <a:lnSpc>
                    <a:spcPct val="101000"/>
                  </a:lnSpc>
                  <a:spcBef>
                    <a:spcPts val="600"/>
                  </a:spcBef>
                  <a:spcAft>
                    <a:spcPts val="600"/>
                  </a:spcAft>
                  <a:buFont typeface="Arial"/>
                  <a:buChar char="•"/>
                  <a:tabLst>
                    <a:tab pos="167640" algn="l"/>
                  </a:tabLst>
                </a:pPr>
                <a:r>
                  <a:rPr lang="en-US" sz="900" dirty="0">
                    <a:solidFill>
                      <a:schemeClr val="tx1"/>
                    </a:solidFill>
                    <a:latin typeface="Arial" panose="020B0604020202020204" pitchFamily="34" charset="0"/>
                    <a:cs typeface="Arial" panose="020B0604020202020204" pitchFamily="34" charset="0"/>
                  </a:rPr>
                  <a:t>Only estimates for A and BBB,BBB are significant (10% and 5%).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A: </a:t>
                </a:r>
                <a:r>
                  <a:rPr lang="en-US" sz="900" b="1" spc="-45" dirty="0">
                    <a:solidFill>
                      <a:schemeClr val="tx1"/>
                    </a:solidFill>
                    <a:latin typeface="Arial"/>
                    <a:cs typeface="Arial"/>
                  </a:rPr>
                  <a:t>⬆️ </a:t>
                </a:r>
                <a:r>
                  <a:rPr lang="en-US" sz="900" spc="-45" dirty="0">
                    <a:solidFill>
                      <a:schemeClr val="tx1"/>
                    </a:solidFill>
                    <a:latin typeface="Arial"/>
                    <a:cs typeface="Arial"/>
                  </a:rPr>
                  <a:t>3.3</a:t>
                </a:r>
                <a:r>
                  <a:rPr lang="en-US" sz="900" spc="-45" dirty="0">
                    <a:solidFill>
                      <a:schemeClr val="tx1"/>
                    </a:solidFill>
                    <a:latin typeface="Arial" panose="020B0604020202020204" pitchFamily="34" charset="0"/>
                    <a:cs typeface="Arial" panose="020B0604020202020204" pitchFamily="34" charset="0"/>
                  </a:rPr>
                  <a:t>% DR. </a:t>
                </a:r>
                <a:r>
                  <a:rPr lang="en-US" sz="900" b="1" spc="-45" dirty="0">
                    <a:solidFill>
                      <a:schemeClr val="tx1"/>
                    </a:solidFill>
                    <a:latin typeface="Arial" panose="020B0604020202020204" pitchFamily="34" charset="0"/>
                    <a:cs typeface="Arial" panose="020B0604020202020204" pitchFamily="34" charset="0"/>
                  </a:rPr>
                  <a:t>Eff Size: </a:t>
                </a:r>
                <a:r>
                  <a:rPr lang="en-US" sz="900" spc="-45" dirty="0">
                    <a:solidFill>
                      <a:schemeClr val="tx1"/>
                    </a:solidFill>
                    <a:latin typeface="Arial" panose="020B0604020202020204" pitchFamily="34" charset="0"/>
                    <a:cs typeface="Arial" panose="020B0604020202020204" pitchFamily="34" charset="0"/>
                  </a:rPr>
                  <a:t>0.54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endParaRPr lang="en-US" sz="900" b="1" dirty="0">
                  <a:solidFill>
                    <a:schemeClr val="tx1"/>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BBB,BB: </a:t>
                </a:r>
                <a:r>
                  <a:rPr lang="en-US" sz="900" b="1" spc="-45" dirty="0">
                    <a:solidFill>
                      <a:schemeClr val="tx1"/>
                    </a:solidFill>
                    <a:latin typeface="Arial"/>
                    <a:cs typeface="Arial"/>
                  </a:rPr>
                  <a:t>⬆️ </a:t>
                </a:r>
                <a:r>
                  <a:rPr lang="en-US" sz="900" spc="-45" dirty="0">
                    <a:solidFill>
                      <a:schemeClr val="tx1"/>
                    </a:solidFill>
                    <a:latin typeface="Arial"/>
                    <a:cs typeface="Arial"/>
                  </a:rPr>
                  <a:t>8.3</a:t>
                </a:r>
                <a:r>
                  <a:rPr lang="en-US" sz="900" spc="-45" dirty="0">
                    <a:solidFill>
                      <a:schemeClr val="tx1"/>
                    </a:solidFill>
                    <a:latin typeface="Arial" panose="020B0604020202020204" pitchFamily="34" charset="0"/>
                    <a:cs typeface="Arial" panose="020B0604020202020204" pitchFamily="34" charset="0"/>
                  </a:rPr>
                  <a:t>% DR. </a:t>
                </a:r>
                <a:r>
                  <a:rPr lang="en-US" sz="900" b="1" spc="-45" dirty="0">
                    <a:solidFill>
                      <a:schemeClr val="tx1"/>
                    </a:solidFill>
                    <a:latin typeface="Arial" panose="020B0604020202020204" pitchFamily="34" charset="0"/>
                    <a:cs typeface="Arial" panose="020B0604020202020204" pitchFamily="34" charset="0"/>
                  </a:rPr>
                  <a:t>Eff Size: </a:t>
                </a:r>
                <a:r>
                  <a:rPr lang="en-US" sz="900" spc="-45" dirty="0">
                    <a:solidFill>
                      <a:schemeClr val="tx1"/>
                    </a:solidFill>
                    <a:latin typeface="Arial" panose="020B0604020202020204" pitchFamily="34" charset="0"/>
                    <a:cs typeface="Arial" panose="020B0604020202020204" pitchFamily="34" charset="0"/>
                  </a:rPr>
                  <a:t>1.33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endParaRPr lang="en-US" sz="900" b="1" dirty="0">
                  <a:solidFill>
                    <a:schemeClr val="tx1"/>
                  </a:solidFill>
                  <a:latin typeface="Arial" panose="020B0604020202020204" pitchFamily="34" charset="0"/>
                  <a:cs typeface="Arial" panose="020B0604020202020204" pitchFamily="34" charset="0"/>
                </a:endParaRPr>
              </a:p>
            </p:txBody>
          </p:sp>
        </mc:Choice>
        <mc:Fallback>
          <p:sp>
            <p:nvSpPr>
              <p:cNvPr id="4" name="object 3">
                <a:extLst>
                  <a:ext uri="{FF2B5EF4-FFF2-40B4-BE49-F238E27FC236}">
                    <a16:creationId xmlns:a16="http://schemas.microsoft.com/office/drawing/2014/main" id="{20CF1195-8604-5103-FFA8-F17A5639B7C6}"/>
                  </a:ext>
                </a:extLst>
              </p:cNvPr>
              <p:cNvSpPr txBox="1">
                <a:spLocks noRot="1" noChangeAspect="1" noMove="1" noResize="1" noEditPoints="1" noAdjustHandles="1" noChangeArrowheads="1" noChangeShapeType="1" noTextEdit="1"/>
              </p:cNvSpPr>
              <p:nvPr/>
            </p:nvSpPr>
            <p:spPr>
              <a:xfrm>
                <a:off x="3819151" y="740842"/>
                <a:ext cx="2305424" cy="1883464"/>
              </a:xfrm>
              <a:prstGeom prst="rect">
                <a:avLst/>
              </a:prstGeom>
              <a:blipFill>
                <a:blip r:embed="rId2"/>
                <a:stretch>
                  <a:fillRect l="-546" t="-2013" b="-3356"/>
                </a:stretch>
              </a:blipFill>
            </p:spPr>
            <p:txBody>
              <a:bodyPr/>
              <a:lstStyle/>
              <a:p>
                <a:r>
                  <a:rPr lang="en-US">
                    <a:noFill/>
                  </a:rPr>
                  <a:t> </a:t>
                </a:r>
              </a:p>
            </p:txBody>
          </p:sp>
        </mc:Fallback>
      </mc:AlternateContent>
    </p:spTree>
    <p:extLst>
      <p:ext uri="{BB962C8B-B14F-4D97-AF65-F5344CB8AC3E}">
        <p14:creationId xmlns:p14="http://schemas.microsoft.com/office/powerpoint/2010/main" val="303175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Instrument Validity </a:t>
            </a:r>
          </a:p>
        </p:txBody>
      </p:sp>
      <p:sp>
        <p:nvSpPr>
          <p:cNvPr id="3" name="object 3">
            <a:extLst>
              <a:ext uri="{FF2B5EF4-FFF2-40B4-BE49-F238E27FC236}">
                <a16:creationId xmlns:a16="http://schemas.microsoft.com/office/drawing/2014/main" id="{E9FF7389-660E-C3FD-3710-CF3CA3300512}"/>
              </a:ext>
            </a:extLst>
          </p:cNvPr>
          <p:cNvSpPr txBox="1"/>
          <p:nvPr/>
        </p:nvSpPr>
        <p:spPr>
          <a:xfrm>
            <a:off x="123278" y="511175"/>
            <a:ext cx="5928483" cy="2309543"/>
          </a:xfrm>
          <a:prstGeom prst="rect">
            <a:avLst/>
          </a:prstGeom>
        </p:spPr>
        <p:txBody>
          <a:bodyPr vert="horz" wrap="square" lIns="0" tIns="12065" rIns="0" bIns="0" rtlCol="0">
            <a:spAutoFit/>
          </a:bodyPr>
          <a:lstStyle/>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Temporal Heterogeneity and Anticipation: </a:t>
            </a:r>
            <a:r>
              <a:rPr lang="en-US" sz="1100" dirty="0">
                <a:latin typeface="Arial" panose="020B0604020202020204" pitchFamily="34" charset="0"/>
                <a:cs typeface="Arial" panose="020B0604020202020204" pitchFamily="34" charset="0"/>
              </a:rPr>
              <a:t>states might learn from past years and internalize within-year distribution of timing errors into their decision-making.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Test for heterogeneity by calendar quarter. </a:t>
            </a: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Exclusion Restriction: </a:t>
            </a:r>
            <a:r>
              <a:rPr lang="en-US" sz="1100" dirty="0">
                <a:latin typeface="Arial" panose="020B0604020202020204" pitchFamily="34" charset="0"/>
                <a:cs typeface="Arial" panose="020B0604020202020204" pitchFamily="34" charset="0"/>
              </a:rPr>
              <a:t>Timing errors only influence short-term debt via cash-reserves. </a:t>
            </a:r>
          </a:p>
          <a:p>
            <a:pPr marL="221615" marR="30480" indent="-171450">
              <a:lnSpc>
                <a:spcPct val="114000"/>
              </a:lnSpc>
              <a:spcBef>
                <a:spcPts val="600"/>
              </a:spcBef>
              <a:spcAft>
                <a:spcPts val="600"/>
              </a:spcAft>
              <a:buFont typeface="Arial" panose="020B0604020202020204" pitchFamily="34" charset="0"/>
              <a:buChar char="•"/>
              <a:tabLst>
                <a:tab pos="167640" algn="l"/>
              </a:tabLst>
            </a:pPr>
            <a:r>
              <a:rPr lang="en-US" sz="1100" dirty="0">
                <a:latin typeface="Arial" panose="020B0604020202020204" pitchFamily="34" charset="0"/>
                <a:cs typeface="Arial" panose="020B0604020202020204" pitchFamily="34" charset="0"/>
              </a:rPr>
              <a:t>Test whether timing errors have predictive power on measures of state economic activity. </a:t>
            </a:r>
            <a:endParaRPr lang="en-US" sz="1100" b="1" dirty="0">
              <a:latin typeface="Arial" panose="020B0604020202020204" pitchFamily="34" charset="0"/>
              <a:cs typeface="Arial" panose="020B0604020202020204" pitchFamily="34" charset="0"/>
            </a:endParaRP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Alternative Instrumental Variables: </a:t>
            </a:r>
            <a:r>
              <a:rPr lang="en-US" sz="1100" dirty="0">
                <a:latin typeface="Arial" panose="020B0604020202020204" pitchFamily="34" charset="0"/>
                <a:cs typeface="Arial" panose="020B0604020202020204" pitchFamily="34" charset="0"/>
              </a:rPr>
              <a:t>timing errors on other IG transfers: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all discretionary transfers, ii) earmarked transfers, and iii) all IG transfers.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Estimate model with alternative IV. </a:t>
            </a:r>
          </a:p>
        </p:txBody>
      </p:sp>
    </p:spTree>
    <p:extLst>
      <p:ext uri="{BB962C8B-B14F-4D97-AF65-F5344CB8AC3E}">
        <p14:creationId xmlns:p14="http://schemas.microsoft.com/office/powerpoint/2010/main" val="385903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31233" y="2725590"/>
            <a:ext cx="6090684" cy="376385"/>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The panel on the left shows the distribution of the FGP timing error for each month, across state and years. The solid line represents the mean across states by month-year. The dark-shaded area shows the percentiles between 25%-75%, as well as the area within one standard deviation form the mean, while the light-shaded areas percentiles 1% to 99% (excluding outliers) and 5%-95%. The panel on the right shows the distribution of timing errors for each state and calendar month, across year. For illustrative purposes, dashed blue lines show the interval between +/- 10% of discretionary revenues.</a:t>
            </a:r>
            <a:endParaRPr lang="en-US" sz="600" b="1" spc="-10" dirty="0">
              <a:latin typeface="Arial"/>
              <a:cs typeface="Arial"/>
            </a:endParaRPr>
          </a:p>
        </p:txBody>
      </p:sp>
      <p:sp>
        <p:nvSpPr>
          <p:cNvPr id="6" name="object 3">
            <a:extLst>
              <a:ext uri="{FF2B5EF4-FFF2-40B4-BE49-F238E27FC236}">
                <a16:creationId xmlns:a16="http://schemas.microsoft.com/office/drawing/2014/main" id="{676DE632-F4C5-7E3E-9B3B-AFF3E7B378ED}"/>
              </a:ext>
            </a:extLst>
          </p:cNvPr>
          <p:cNvSpPr txBox="1"/>
          <p:nvPr/>
        </p:nvSpPr>
        <p:spPr>
          <a:xfrm>
            <a:off x="4448175" y="471383"/>
            <a:ext cx="1728978" cy="2166619"/>
          </a:xfrm>
          <a:prstGeom prst="rect">
            <a:avLst/>
          </a:prstGeom>
        </p:spPr>
        <p:txBody>
          <a:bodyPr vert="horz" wrap="square" lIns="0" tIns="12065" rIns="0" bIns="0" rtlCol="0">
            <a:spAutoFit/>
          </a:bodyPr>
          <a:lstStyle/>
          <a:p>
            <a:pPr marL="50801">
              <a:spcBef>
                <a:spcPts val="600"/>
              </a:spcBef>
              <a:spcAft>
                <a:spcPts val="600"/>
              </a:spcAft>
              <a:tabLst>
                <a:tab pos="167640" algn="l"/>
              </a:tabLst>
            </a:pPr>
            <a:r>
              <a:rPr lang="en-US" sz="1000" b="1" spc="-45" dirty="0">
                <a:solidFill>
                  <a:schemeClr val="tx1"/>
                </a:solidFill>
                <a:latin typeface="Arial"/>
                <a:cs typeface="Arial"/>
              </a:rPr>
              <a:t>Timing errors are in average: </a:t>
            </a:r>
          </a:p>
          <a:p>
            <a:pPr marL="167640" indent="-116839">
              <a:spcBef>
                <a:spcPts val="600"/>
              </a:spcBef>
              <a:spcAft>
                <a:spcPts val="600"/>
              </a:spcAft>
              <a:buFont typeface="Arial"/>
              <a:buChar char="•"/>
              <a:tabLst>
                <a:tab pos="167640" algn="l"/>
              </a:tabLst>
            </a:pPr>
            <a:r>
              <a:rPr lang="en-US" sz="1000" spc="-45" dirty="0">
                <a:solidFill>
                  <a:schemeClr val="tx1"/>
                </a:solidFill>
                <a:latin typeface="Arial"/>
                <a:cs typeface="Arial"/>
              </a:rPr>
              <a:t>Positive in Jan, Feb, Apr</a:t>
            </a:r>
          </a:p>
          <a:p>
            <a:pPr marL="167640" indent="-116839">
              <a:spcBef>
                <a:spcPts val="600"/>
              </a:spcBef>
              <a:spcAft>
                <a:spcPts val="600"/>
              </a:spcAft>
              <a:buFont typeface="Arial"/>
              <a:buChar char="•"/>
              <a:tabLst>
                <a:tab pos="167640" algn="l"/>
              </a:tabLst>
            </a:pPr>
            <a:r>
              <a:rPr lang="en-US" sz="1000" spc="-45" dirty="0">
                <a:solidFill>
                  <a:schemeClr val="tx1"/>
                </a:solidFill>
                <a:latin typeface="Arial"/>
                <a:cs typeface="Arial"/>
              </a:rPr>
              <a:t>Negative the rest of the year. </a:t>
            </a:r>
          </a:p>
          <a:p>
            <a:pPr marL="167640" indent="-116839">
              <a:spcBef>
                <a:spcPts val="600"/>
              </a:spcBef>
              <a:spcAft>
                <a:spcPts val="600"/>
              </a:spcAft>
              <a:buFont typeface="Arial"/>
              <a:buChar char="•"/>
              <a:tabLst>
                <a:tab pos="167640" algn="l"/>
              </a:tabLst>
            </a:pPr>
            <a:r>
              <a:rPr lang="en-US" sz="1000" spc="-45" dirty="0">
                <a:solidFill>
                  <a:schemeClr val="tx1"/>
                </a:solidFill>
                <a:latin typeface="Arial"/>
                <a:cs typeface="Arial"/>
              </a:rPr>
              <a:t>Lowest in Jun. </a:t>
            </a:r>
          </a:p>
          <a:p>
            <a:pPr marL="50801">
              <a:spcBef>
                <a:spcPts val="600"/>
              </a:spcBef>
              <a:spcAft>
                <a:spcPts val="600"/>
              </a:spcAft>
              <a:tabLst>
                <a:tab pos="167640" algn="l"/>
              </a:tabLst>
            </a:pPr>
            <a:r>
              <a:rPr lang="en-US" sz="1000" b="1" spc="-45" dirty="0">
                <a:solidFill>
                  <a:schemeClr val="tx1"/>
                </a:solidFill>
                <a:latin typeface="Arial"/>
                <a:cs typeface="Arial"/>
              </a:rPr>
              <a:t>No systematic variation across states within months</a:t>
            </a:r>
          </a:p>
          <a:p>
            <a:pPr marL="167640" indent="-116839">
              <a:spcBef>
                <a:spcPts val="600"/>
              </a:spcBef>
              <a:spcAft>
                <a:spcPts val="600"/>
              </a:spcAft>
              <a:buFont typeface="Arial"/>
              <a:buChar char="•"/>
              <a:tabLst>
                <a:tab pos="167640" algn="l"/>
              </a:tabLst>
            </a:pPr>
            <a:r>
              <a:rPr lang="en-US" sz="1000" spc="-45" dirty="0">
                <a:solidFill>
                  <a:schemeClr val="tx1"/>
                </a:solidFill>
                <a:latin typeface="Arial"/>
                <a:cs typeface="Arial"/>
              </a:rPr>
              <a:t>States get the same draw of monthly timing errors within the same fiscal year.</a:t>
            </a:r>
          </a:p>
        </p:txBody>
      </p:sp>
      <p:sp>
        <p:nvSpPr>
          <p:cNvPr id="7" name="TextBox 6">
            <a:extLst>
              <a:ext uri="{FF2B5EF4-FFF2-40B4-BE49-F238E27FC236}">
                <a16:creationId xmlns:a16="http://schemas.microsoft.com/office/drawing/2014/main" id="{7FC1C21D-8077-408E-7FA7-FFF0B1A1AABF}"/>
              </a:ext>
            </a:extLst>
          </p:cNvPr>
          <p:cNvSpPr txBox="1"/>
          <p:nvPr/>
        </p:nvSpPr>
        <p:spPr>
          <a:xfrm>
            <a:off x="0" y="54997"/>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Instrument Validity: Distribution of FGP Timing Errors by Calendar Month</a:t>
            </a:r>
          </a:p>
        </p:txBody>
      </p:sp>
      <p:pic>
        <p:nvPicPr>
          <p:cNvPr id="5" name="Picture 4" descr="A close-up of a graph&#10;&#10;Description automatically generated">
            <a:extLst>
              <a:ext uri="{FF2B5EF4-FFF2-40B4-BE49-F238E27FC236}">
                <a16:creationId xmlns:a16="http://schemas.microsoft.com/office/drawing/2014/main" id="{480F64CD-B4D7-714B-4E4E-05031700B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3" y="508119"/>
            <a:ext cx="4425712" cy="2212856"/>
          </a:xfrm>
          <a:prstGeom prst="rect">
            <a:avLst/>
          </a:prstGeom>
        </p:spPr>
      </p:pic>
    </p:spTree>
    <p:extLst>
      <p:ext uri="{BB962C8B-B14F-4D97-AF65-F5344CB8AC3E}">
        <p14:creationId xmlns:p14="http://schemas.microsoft.com/office/powerpoint/2010/main" val="230072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36197" y="549165"/>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Heterogeneity by Quarter</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28575" y="2644775"/>
            <a:ext cx="3962400" cy="458267"/>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Instrument Validity: Temporal Heterogeneity and Anticipation Effects </a:t>
            </a:r>
          </a:p>
        </p:txBody>
      </p:sp>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extLst>
              <p:ext uri="{D42A27DB-BD31-4B8C-83A1-F6EECF244321}">
                <p14:modId xmlns:p14="http://schemas.microsoft.com/office/powerpoint/2010/main" val="1525909682"/>
              </p:ext>
            </p:extLst>
          </p:nvPr>
        </p:nvGraphicFramePr>
        <p:xfrm>
          <a:off x="28575" y="734286"/>
          <a:ext cx="3759404" cy="1810833"/>
        </p:xfrm>
        <a:graphic>
          <a:graphicData uri="http://schemas.openxmlformats.org/drawingml/2006/table">
            <a:tbl>
              <a:tblPr firstRow="1" firstCol="1" lastRow="1" lastCol="1" bandRow="1" bandCol="1"/>
              <a:tblGrid>
                <a:gridCol w="1644980">
                  <a:extLst>
                    <a:ext uri="{9D8B030D-6E8A-4147-A177-3AD203B41FA5}">
                      <a16:colId xmlns:a16="http://schemas.microsoft.com/office/drawing/2014/main" val="550967585"/>
                    </a:ext>
                  </a:extLst>
                </a:gridCol>
                <a:gridCol w="528606">
                  <a:extLst>
                    <a:ext uri="{9D8B030D-6E8A-4147-A177-3AD203B41FA5}">
                      <a16:colId xmlns:a16="http://schemas.microsoft.com/office/drawing/2014/main" val="2931510787"/>
                    </a:ext>
                  </a:extLst>
                </a:gridCol>
                <a:gridCol w="528606">
                  <a:extLst>
                    <a:ext uri="{9D8B030D-6E8A-4147-A177-3AD203B41FA5}">
                      <a16:colId xmlns:a16="http://schemas.microsoft.com/office/drawing/2014/main" val="355887156"/>
                    </a:ext>
                  </a:extLst>
                </a:gridCol>
                <a:gridCol w="528606">
                  <a:extLst>
                    <a:ext uri="{9D8B030D-6E8A-4147-A177-3AD203B41FA5}">
                      <a16:colId xmlns:a16="http://schemas.microsoft.com/office/drawing/2014/main" val="2123491343"/>
                    </a:ext>
                  </a:extLst>
                </a:gridCol>
                <a:gridCol w="528606">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Q1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Cash</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Reserves</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135"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DR)</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900" spc="-25" dirty="0">
                          <a:effectLst/>
                          <a:latin typeface="Tahoma" panose="020B0604030504040204" pitchFamily="34" charset="0"/>
                          <a:ea typeface="Cambria" panose="02040503050406030204" pitchFamily="18" charset="0"/>
                          <a:cs typeface="Cambria" panose="02040503050406030204" pitchFamily="18" charset="0"/>
                        </a:rPr>
                        <a:t>ˆ</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0.120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0.519+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(0.182)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(0.103)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(0.305)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1.377+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1.296**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1905"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1.827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2.737*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(0.693)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(0.464)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1905"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(1.156)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(1.014)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3.5495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11.3331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254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1.8524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635" algn="ctr">
                        <a:lnSpc>
                          <a:spcPts val="1125"/>
                        </a:lnSpc>
                        <a:spcBef>
                          <a:spcPts val="0"/>
                        </a:spcBef>
                        <a:spcAft>
                          <a:spcPts val="0"/>
                        </a:spcAft>
                      </a:pPr>
                      <a:r>
                        <a:rPr lang="en-US" sz="900" spc="-20" dirty="0">
                          <a:effectLst/>
                          <a:latin typeface="Cambria" panose="02040503050406030204" pitchFamily="18" charset="0"/>
                          <a:ea typeface="Cambria" panose="02040503050406030204" pitchFamily="18" charset="0"/>
                          <a:cs typeface="Cambria" panose="02040503050406030204" pitchFamily="18" charset="0"/>
                        </a:rPr>
                        <a:t>6.33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0.0569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90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90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0.0343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2540" marR="254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0.0746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0.0605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0.0552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0.0787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0.1674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0.1292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mc:AlternateContent xmlns:mc="http://schemas.openxmlformats.org/markup-compatibility/2006">
        <mc:Choice xmlns:a14="http://schemas.microsoft.com/office/drawing/2010/main" Requires="a14">
          <p:sp>
            <p:nvSpPr>
              <p:cNvPr id="4" name="object 3">
                <a:extLst>
                  <a:ext uri="{FF2B5EF4-FFF2-40B4-BE49-F238E27FC236}">
                    <a16:creationId xmlns:a16="http://schemas.microsoft.com/office/drawing/2014/main" id="{7ACEEFF2-3A38-12CE-B4F3-EEB913488FA8}"/>
                  </a:ext>
                </a:extLst>
              </p:cNvPr>
              <p:cNvSpPr txBox="1"/>
              <p:nvPr/>
            </p:nvSpPr>
            <p:spPr>
              <a:xfrm>
                <a:off x="3847602" y="671546"/>
                <a:ext cx="2305424" cy="2158027"/>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Descriptive Stats: </a:t>
                </a:r>
                <a:r>
                  <a:rPr lang="en-US" sz="900" dirty="0">
                    <a:solidFill>
                      <a:schemeClr val="tx1"/>
                    </a:solidFill>
                    <a:latin typeface="Arial" panose="020B0604020202020204" pitchFamily="34" charset="0"/>
                    <a:cs typeface="Arial" panose="020B0604020202020204" pitchFamily="34" charset="0"/>
                  </a:rPr>
                  <a:t>Debt stocks are higher closer to the end/beginning of the fiscal year.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First Stage: </a:t>
                </a:r>
                <a:r>
                  <a:rPr lang="en-US" sz="900" dirty="0">
                    <a:solidFill>
                      <a:schemeClr val="tx1"/>
                    </a:solidFill>
                    <a:latin typeface="Arial" panose="020B0604020202020204" pitchFamily="34" charset="0"/>
                    <a:cs typeface="Arial" panose="020B0604020202020204" pitchFamily="34" charset="0"/>
                  </a:rPr>
                  <a:t>FGP Timing errors have more predictive power in Q2 and Q4</a:t>
                </a:r>
              </a:p>
              <a:p>
                <a:pPr marL="167640" marR="30480" indent="-117475">
                  <a:lnSpc>
                    <a:spcPct val="101000"/>
                  </a:lnSpc>
                  <a:spcBef>
                    <a:spcPts val="600"/>
                  </a:spcBef>
                  <a:spcAft>
                    <a:spcPts val="600"/>
                  </a:spcAft>
                  <a:buFont typeface="Arial"/>
                  <a:buChar char="•"/>
                  <a:tabLst>
                    <a:tab pos="167640" algn="l"/>
                  </a:tabLst>
                </a:pPr>
                <a:r>
                  <a:rPr lang="en-US" sz="900" dirty="0">
                    <a:solidFill>
                      <a:schemeClr val="tx1"/>
                    </a:solidFill>
                    <a:latin typeface="Arial" panose="020B0604020202020204" pitchFamily="34" charset="0"/>
                    <a:cs typeface="Arial" panose="020B0604020202020204" pitchFamily="34" charset="0"/>
                  </a:rPr>
                  <a:t>Only estimates for Q4 are significant (10%).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Q4: </a:t>
                </a:r>
                <a:r>
                  <a:rPr lang="en-US" sz="900" b="1" spc="-45" dirty="0">
                    <a:solidFill>
                      <a:schemeClr val="tx1"/>
                    </a:solidFill>
                    <a:latin typeface="Arial"/>
                    <a:cs typeface="Arial"/>
                  </a:rPr>
                  <a:t>⬆️ </a:t>
                </a:r>
                <a:r>
                  <a:rPr lang="en-US" sz="900" spc="-45" dirty="0">
                    <a:solidFill>
                      <a:schemeClr val="tx1"/>
                    </a:solidFill>
                    <a:latin typeface="Arial"/>
                    <a:cs typeface="Arial"/>
                  </a:rPr>
                  <a:t>6.7</a:t>
                </a:r>
                <a:r>
                  <a:rPr lang="en-US" sz="900" spc="-45" dirty="0">
                    <a:solidFill>
                      <a:schemeClr val="tx1"/>
                    </a:solidFill>
                    <a:latin typeface="Arial" panose="020B0604020202020204" pitchFamily="34" charset="0"/>
                    <a:cs typeface="Arial" panose="020B0604020202020204" pitchFamily="34" charset="0"/>
                  </a:rPr>
                  <a:t>% DR. </a:t>
                </a:r>
                <a:r>
                  <a:rPr lang="en-US" sz="900" b="1" spc="-45" dirty="0">
                    <a:solidFill>
                      <a:schemeClr val="tx1"/>
                    </a:solidFill>
                    <a:latin typeface="Arial" panose="020B0604020202020204" pitchFamily="34" charset="0"/>
                    <a:cs typeface="Arial" panose="020B0604020202020204" pitchFamily="34" charset="0"/>
                  </a:rPr>
                  <a:t>Eff Size: </a:t>
                </a:r>
                <a:r>
                  <a:rPr lang="en-US" sz="900" spc="-45" dirty="0">
                    <a:solidFill>
                      <a:schemeClr val="tx1"/>
                    </a:solidFill>
                    <a:latin typeface="Arial" panose="020B0604020202020204" pitchFamily="34" charset="0"/>
                    <a:cs typeface="Arial" panose="020B0604020202020204" pitchFamily="34" charset="0"/>
                  </a:rPr>
                  <a:t>0.85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endParaRPr lang="en-US" sz="900" b="1" dirty="0">
                  <a:solidFill>
                    <a:schemeClr val="tx1"/>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Implication: </a:t>
                </a:r>
                <a:r>
                  <a:rPr lang="en-US" sz="900" dirty="0">
                    <a:solidFill>
                      <a:schemeClr val="tx1"/>
                    </a:solidFill>
                    <a:latin typeface="Arial" panose="020B0604020202020204" pitchFamily="34" charset="0"/>
                    <a:cs typeface="Arial" panose="020B0604020202020204" pitchFamily="34" charset="0"/>
                  </a:rPr>
                  <a:t>States smooth cash-flows via short-term debt and preserve cash-reserves. </a:t>
                </a:r>
                <a:endParaRPr lang="en-US" sz="900" b="1" dirty="0">
                  <a:solidFill>
                    <a:schemeClr val="tx1"/>
                  </a:solidFill>
                  <a:latin typeface="Arial" panose="020B0604020202020204" pitchFamily="34" charset="0"/>
                  <a:cs typeface="Arial" panose="020B0604020202020204" pitchFamily="34" charset="0"/>
                </a:endParaRPr>
              </a:p>
            </p:txBody>
          </p:sp>
        </mc:Choice>
        <mc:Fallback>
          <p:sp>
            <p:nvSpPr>
              <p:cNvPr id="4" name="object 3">
                <a:extLst>
                  <a:ext uri="{FF2B5EF4-FFF2-40B4-BE49-F238E27FC236}">
                    <a16:creationId xmlns:a16="http://schemas.microsoft.com/office/drawing/2014/main" id="{7ACEEFF2-3A38-12CE-B4F3-EEB913488FA8}"/>
                  </a:ext>
                </a:extLst>
              </p:cNvPr>
              <p:cNvSpPr txBox="1">
                <a:spLocks noRot="1" noChangeAspect="1" noMove="1" noResize="1" noEditPoints="1" noAdjustHandles="1" noChangeArrowheads="1" noChangeShapeType="1" noTextEdit="1"/>
              </p:cNvSpPr>
              <p:nvPr/>
            </p:nvSpPr>
            <p:spPr>
              <a:xfrm>
                <a:off x="3847602" y="671546"/>
                <a:ext cx="2305424" cy="2158027"/>
              </a:xfrm>
              <a:prstGeom prst="rect">
                <a:avLst/>
              </a:prstGeom>
              <a:blipFill>
                <a:blip r:embed="rId2"/>
                <a:stretch>
                  <a:fillRect l="-546" t="-1754" b="-2339"/>
                </a:stretch>
              </a:blipFill>
            </p:spPr>
            <p:txBody>
              <a:bodyPr/>
              <a:lstStyle/>
              <a:p>
                <a:r>
                  <a:rPr lang="en-US">
                    <a:noFill/>
                  </a:rPr>
                  <a:t> </a:t>
                </a:r>
              </a:p>
            </p:txBody>
          </p:sp>
        </mc:Fallback>
      </mc:AlternateContent>
    </p:spTree>
    <p:extLst>
      <p:ext uri="{BB962C8B-B14F-4D97-AF65-F5344CB8AC3E}">
        <p14:creationId xmlns:p14="http://schemas.microsoft.com/office/powerpoint/2010/main" val="12419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83884" y="384968"/>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Instrument Validity: Effect of Timing Errors on Local Economic Activity</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585638"/>
            <a:ext cx="3854778" cy="458267"/>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Instrument Validity: Correlation with Local Economic Activity </a:t>
            </a:r>
          </a:p>
        </p:txBody>
      </p:sp>
      <p:graphicFrame>
        <p:nvGraphicFramePr>
          <p:cNvPr id="5" name="Table 4">
            <a:extLst>
              <a:ext uri="{FF2B5EF4-FFF2-40B4-BE49-F238E27FC236}">
                <a16:creationId xmlns:a16="http://schemas.microsoft.com/office/drawing/2014/main" id="{A3E3EE02-EC9E-31AD-D7BC-340E3353C49C}"/>
              </a:ext>
            </a:extLst>
          </p:cNvPr>
          <p:cNvGraphicFramePr>
            <a:graphicFrameLocks noGrp="1"/>
          </p:cNvGraphicFramePr>
          <p:nvPr>
            <p:extLst>
              <p:ext uri="{D42A27DB-BD31-4B8C-83A1-F6EECF244321}">
                <p14:modId xmlns:p14="http://schemas.microsoft.com/office/powerpoint/2010/main" val="449772857"/>
              </p:ext>
            </p:extLst>
          </p:nvPr>
        </p:nvGraphicFramePr>
        <p:xfrm>
          <a:off x="136197" y="605662"/>
          <a:ext cx="3748394" cy="1953711"/>
        </p:xfrm>
        <a:graphic>
          <a:graphicData uri="http://schemas.openxmlformats.org/drawingml/2006/table">
            <a:tbl>
              <a:tblPr firstRow="1" firstCol="1" lastRow="1" lastCol="1" bandRow="1" bandCol="1"/>
              <a:tblGrid>
                <a:gridCol w="1853810">
                  <a:extLst>
                    <a:ext uri="{9D8B030D-6E8A-4147-A177-3AD203B41FA5}">
                      <a16:colId xmlns:a16="http://schemas.microsoft.com/office/drawing/2014/main" val="2365279943"/>
                    </a:ext>
                  </a:extLst>
                </a:gridCol>
                <a:gridCol w="473646">
                  <a:extLst>
                    <a:ext uri="{9D8B030D-6E8A-4147-A177-3AD203B41FA5}">
                      <a16:colId xmlns:a16="http://schemas.microsoft.com/office/drawing/2014/main" val="2420451841"/>
                    </a:ext>
                  </a:extLst>
                </a:gridCol>
                <a:gridCol w="473646">
                  <a:extLst>
                    <a:ext uri="{9D8B030D-6E8A-4147-A177-3AD203B41FA5}">
                      <a16:colId xmlns:a16="http://schemas.microsoft.com/office/drawing/2014/main" val="35899715"/>
                    </a:ext>
                  </a:extLst>
                </a:gridCol>
                <a:gridCol w="473646">
                  <a:extLst>
                    <a:ext uri="{9D8B030D-6E8A-4147-A177-3AD203B41FA5}">
                      <a16:colId xmlns:a16="http://schemas.microsoft.com/office/drawing/2014/main" val="3008995102"/>
                    </a:ext>
                  </a:extLst>
                </a:gridCol>
                <a:gridCol w="473646">
                  <a:extLst>
                    <a:ext uri="{9D8B030D-6E8A-4147-A177-3AD203B41FA5}">
                      <a16:colId xmlns:a16="http://schemas.microsoft.com/office/drawing/2014/main" val="500597512"/>
                    </a:ext>
                  </a:extLst>
                </a:gridCol>
              </a:tblGrid>
              <a:tr h="91440">
                <a:tc>
                  <a:txBody>
                    <a:bodyPr/>
                    <a:lstStyle/>
                    <a:p>
                      <a:pPr marL="75565" marR="0" algn="l">
                        <a:lnSpc>
                          <a:spcPts val="105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Dependent</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Variable</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27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1981390"/>
                  </a:ext>
                </a:extLst>
              </a:tr>
              <a:tr h="91440">
                <a:tc>
                  <a:txBody>
                    <a:bodyPr/>
                    <a:lstStyle/>
                    <a:p>
                      <a:pPr marL="75565" marR="0" algn="l">
                        <a:lnSpc>
                          <a:spcPts val="102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Unemployment</a:t>
                      </a:r>
                      <a:r>
                        <a:rPr lang="en-US" sz="900" spc="15" dirty="0">
                          <a:effectLst/>
                          <a:latin typeface="Cambria" panose="02040503050406030204" pitchFamily="18" charset="0"/>
                          <a:ea typeface="Cambria" panose="02040503050406030204" pitchFamily="18" charset="0"/>
                          <a:cs typeface="Cambria" panose="02040503050406030204" pitchFamily="18" charset="0"/>
                        </a:rPr>
                        <a:t> </a:t>
                      </a:r>
                      <a:r>
                        <a:rPr lang="en-US" sz="900" spc="-20" dirty="0">
                          <a:effectLst/>
                          <a:latin typeface="Cambria" panose="02040503050406030204" pitchFamily="18" charset="0"/>
                          <a:ea typeface="Cambria" panose="02040503050406030204" pitchFamily="18" charset="0"/>
                          <a:cs typeface="Cambria" panose="02040503050406030204" pitchFamily="18" charset="0"/>
                        </a:rPr>
                        <a:t>Rate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1905"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1905"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107602810"/>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79423848"/>
                  </a:ext>
                </a:extLst>
              </a:tr>
              <a:tr h="91440">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Active</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Taxpayers</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spc="-10" dirty="0">
                          <a:effectLst/>
                          <a:latin typeface="Cambria" panose="02040503050406030204"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76777496"/>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(0.460)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6935933"/>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Industrial</a:t>
                      </a:r>
                      <a:r>
                        <a:rPr lang="en-US" sz="900" spc="16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Activity</a:t>
                      </a:r>
                      <a:r>
                        <a:rPr lang="en-US" sz="900" spc="17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Index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51412731"/>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(0.460)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247449494"/>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Quarterly</a:t>
                      </a:r>
                      <a:r>
                        <a:rPr lang="en-US" sz="900" spc="17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Economic</a:t>
                      </a:r>
                      <a:r>
                        <a:rPr lang="en-US" sz="900" spc="1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Activity</a:t>
                      </a:r>
                      <a:r>
                        <a:rPr lang="en-US" sz="900" spc="175">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Index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0.475*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0.133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01936035"/>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(0.178)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(0.237)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(0.199)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740455468"/>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Informal</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Labor</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Population)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0.063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724078526"/>
                  </a:ext>
                </a:extLst>
              </a:tr>
              <a:tr h="91440">
                <a:tc>
                  <a:txBody>
                    <a:bodyPr/>
                    <a:lstStyle/>
                    <a:p>
                      <a:pPr marL="0" marR="0" algn="l">
                        <a:lnSpc>
                          <a:spcPts val="1095"/>
                        </a:lnSpc>
                        <a:spcBef>
                          <a:spcPts val="0"/>
                        </a:spcBef>
                        <a:spcAft>
                          <a:spcPts val="0"/>
                        </a:spcAft>
                      </a:pPr>
                      <a:r>
                        <a:rPr lang="en-US" sz="8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(0.018)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1680689"/>
                  </a:ext>
                </a:extLst>
              </a:tr>
              <a:tr h="91440">
                <a:tc>
                  <a:txBody>
                    <a:bodyPr/>
                    <a:lstStyle/>
                    <a:p>
                      <a:pPr marL="75565" marR="0" algn="l">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78687942"/>
                  </a:ext>
                </a:extLst>
              </a:tr>
              <a:tr h="91440">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Controls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27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40331515"/>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State</a:t>
                      </a:r>
                      <a:r>
                        <a:rPr lang="en-US" sz="900" spc="-20">
                          <a:effectLst/>
                          <a:latin typeface="Cambria" panose="02040503050406030204" pitchFamily="18" charset="0"/>
                          <a:ea typeface="Cambria" panose="02040503050406030204" pitchFamily="18" charset="0"/>
                          <a:cs typeface="Cambria" panose="02040503050406030204" pitchFamily="18" charset="0"/>
                        </a:rPr>
                        <a:t> </a:t>
                      </a:r>
                      <a:r>
                        <a:rPr lang="en-US" sz="900" spc="-25">
                          <a:effectLst/>
                          <a:latin typeface="Cambria" panose="02040503050406030204" pitchFamily="18" charset="0"/>
                          <a:ea typeface="Cambria" panose="02040503050406030204" pitchFamily="18" charset="0"/>
                          <a:cs typeface="Cambria" panose="02040503050406030204" pitchFamily="18" charset="0"/>
                        </a:rPr>
                        <a:t>FE</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322656681"/>
                  </a:ext>
                </a:extLst>
              </a:tr>
              <a:tr h="91440">
                <a:tc>
                  <a:txBody>
                    <a:bodyPr/>
                    <a:lstStyle/>
                    <a:p>
                      <a:pPr marL="75565" marR="0" algn="l">
                        <a:lnSpc>
                          <a:spcPts val="112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Time</a:t>
                      </a:r>
                      <a:r>
                        <a:rPr lang="en-US" sz="900" spc="40" dirty="0">
                          <a:effectLst/>
                          <a:latin typeface="Cambria" panose="02040503050406030204" pitchFamily="18" charset="0"/>
                          <a:ea typeface="Cambria" panose="02040503050406030204" pitchFamily="18" charset="0"/>
                          <a:cs typeface="Cambria" panose="02040503050406030204" pitchFamily="18" charset="0"/>
                        </a:rPr>
                        <a:t> </a:t>
                      </a:r>
                      <a:r>
                        <a:rPr lang="en-US" sz="900" spc="-25" dirty="0">
                          <a:effectLst/>
                          <a:latin typeface="Cambria" panose="02040503050406030204" pitchFamily="18" charset="0"/>
                          <a:ea typeface="Cambria" panose="02040503050406030204" pitchFamily="18" charset="0"/>
                          <a:cs typeface="Cambria" panose="02040503050406030204" pitchFamily="18" charset="0"/>
                        </a:rPr>
                        <a:t>FE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Yes</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7728186"/>
                  </a:ext>
                </a:extLst>
              </a:tr>
            </a:tbl>
          </a:graphicData>
        </a:graphic>
      </p:graphicFrame>
      <mc:AlternateContent xmlns:mc="http://schemas.openxmlformats.org/markup-compatibility/2006">
        <mc:Choice xmlns:a14="http://schemas.microsoft.com/office/drawing/2010/main" Requires="a14">
          <p:sp>
            <p:nvSpPr>
              <p:cNvPr id="8" name="object 3">
                <a:extLst>
                  <a:ext uri="{FF2B5EF4-FFF2-40B4-BE49-F238E27FC236}">
                    <a16:creationId xmlns:a16="http://schemas.microsoft.com/office/drawing/2014/main" id="{9FC0D76E-2208-0738-81C2-8D498A0BC03D}"/>
                  </a:ext>
                </a:extLst>
              </p:cNvPr>
              <p:cNvSpPr txBox="1"/>
              <p:nvPr/>
            </p:nvSpPr>
            <p:spPr>
              <a:xfrm>
                <a:off x="3909208" y="605662"/>
                <a:ext cx="2162051" cy="1444498"/>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900" dirty="0">
                    <a:solidFill>
                      <a:schemeClr val="tx1"/>
                    </a:solidFill>
                    <a:latin typeface="Arial" panose="020B0604020202020204" pitchFamily="34" charset="0"/>
                    <a:cs typeface="Arial" panose="020B0604020202020204" pitchFamily="34" charset="0"/>
                  </a:rPr>
                  <a:t>FGP Timing Errors do not predict state economic activity.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Measures tested: </a:t>
                </a:r>
                <a:r>
                  <a:rPr lang="en-US" sz="900" dirty="0">
                    <a:solidFill>
                      <a:schemeClr val="tx1"/>
                    </a:solidFill>
                    <a:latin typeface="Arial" panose="020B0604020202020204" pitchFamily="34" charset="0"/>
                    <a:cs typeface="Arial" panose="020B0604020202020204" pitchFamily="34" charset="0"/>
                  </a:rPr>
                  <a:t>unemployment rate </a:t>
                </a: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Q4: </a:t>
                </a:r>
                <a:r>
                  <a:rPr lang="en-US" sz="900" b="1" spc="-45" dirty="0">
                    <a:solidFill>
                      <a:schemeClr val="tx1"/>
                    </a:solidFill>
                    <a:latin typeface="Arial"/>
                    <a:cs typeface="Arial"/>
                  </a:rPr>
                  <a:t>⬆️ </a:t>
                </a:r>
                <a:r>
                  <a:rPr lang="en-US" sz="900" spc="-45" dirty="0">
                    <a:solidFill>
                      <a:schemeClr val="tx1"/>
                    </a:solidFill>
                    <a:latin typeface="Arial"/>
                    <a:cs typeface="Arial"/>
                  </a:rPr>
                  <a:t>6.7</a:t>
                </a:r>
                <a:r>
                  <a:rPr lang="en-US" sz="900" spc="-45" dirty="0">
                    <a:solidFill>
                      <a:schemeClr val="tx1"/>
                    </a:solidFill>
                    <a:latin typeface="Arial" panose="020B0604020202020204" pitchFamily="34" charset="0"/>
                    <a:cs typeface="Arial" panose="020B0604020202020204" pitchFamily="34" charset="0"/>
                  </a:rPr>
                  <a:t>% DR. </a:t>
                </a:r>
                <a:r>
                  <a:rPr lang="en-US" sz="900" b="1" spc="-45" dirty="0">
                    <a:solidFill>
                      <a:schemeClr val="tx1"/>
                    </a:solidFill>
                    <a:latin typeface="Arial" panose="020B0604020202020204" pitchFamily="34" charset="0"/>
                    <a:cs typeface="Arial" panose="020B0604020202020204" pitchFamily="34" charset="0"/>
                  </a:rPr>
                  <a:t>Eff Size: </a:t>
                </a:r>
                <a:r>
                  <a:rPr lang="en-US" sz="900" spc="-45" dirty="0">
                    <a:solidFill>
                      <a:schemeClr val="tx1"/>
                    </a:solidFill>
                    <a:latin typeface="Arial" panose="020B0604020202020204" pitchFamily="34" charset="0"/>
                    <a:cs typeface="Arial" panose="020B0604020202020204" pitchFamily="34" charset="0"/>
                  </a:rPr>
                  <a:t>0.85 </a:t>
                </a:r>
                <a14:m>
                  <m:oMath xmlns:m="http://schemas.openxmlformats.org/officeDocument/2006/math">
                    <m:r>
                      <a:rPr lang="en-US" sz="900" b="0" i="1" smtClean="0">
                        <a:solidFill>
                          <a:schemeClr val="tx1"/>
                        </a:solidFill>
                        <a:latin typeface="Cambria Math" panose="02040503050406030204" pitchFamily="18" charset="0"/>
                        <a:cs typeface="Arial" panose="020B0604020202020204" pitchFamily="34" charset="0"/>
                      </a:rPr>
                      <m:t>𝑆</m:t>
                    </m:r>
                    <m:sSub>
                      <m:sSubPr>
                        <m:ctrlPr>
                          <a:rPr lang="en-US" sz="900" b="0" i="1" smtClean="0">
                            <a:solidFill>
                              <a:schemeClr val="tx1"/>
                            </a:solidFill>
                            <a:latin typeface="Cambria Math" panose="02040503050406030204" pitchFamily="18" charset="0"/>
                            <a:cs typeface="Arial" panose="020B0604020202020204" pitchFamily="34" charset="0"/>
                          </a:rPr>
                        </m:ctrlPr>
                      </m:sSubPr>
                      <m:e>
                        <m:r>
                          <a:rPr lang="en-US" sz="900" b="0" i="1" smtClean="0">
                            <a:solidFill>
                              <a:schemeClr val="tx1"/>
                            </a:solidFill>
                            <a:latin typeface="Cambria Math" panose="02040503050406030204" pitchFamily="18" charset="0"/>
                            <a:cs typeface="Arial" panose="020B0604020202020204" pitchFamily="34" charset="0"/>
                          </a:rPr>
                          <m:t>𝐷</m:t>
                        </m:r>
                      </m:e>
                      <m:sub>
                        <m:r>
                          <a:rPr lang="en-US" sz="900" b="0" i="1" smtClean="0">
                            <a:solidFill>
                              <a:schemeClr val="tx1"/>
                            </a:solidFill>
                            <a:latin typeface="Cambria Math" panose="02040503050406030204" pitchFamily="18" charset="0"/>
                            <a:cs typeface="Arial" panose="020B0604020202020204" pitchFamily="34" charset="0"/>
                          </a:rPr>
                          <m:t>𝑑𝑒𝑏𝑡</m:t>
                        </m:r>
                      </m:sub>
                    </m:sSub>
                  </m:oMath>
                </a14:m>
                <a:endParaRPr lang="en-US" sz="900" b="1" dirty="0">
                  <a:solidFill>
                    <a:schemeClr val="tx1"/>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900" b="1" dirty="0">
                    <a:solidFill>
                      <a:schemeClr val="tx1"/>
                    </a:solidFill>
                    <a:latin typeface="Arial" panose="020B0604020202020204" pitchFamily="34" charset="0"/>
                    <a:cs typeface="Arial" panose="020B0604020202020204" pitchFamily="34" charset="0"/>
                  </a:rPr>
                  <a:t>Implication: </a:t>
                </a:r>
                <a:r>
                  <a:rPr lang="en-US" sz="900" dirty="0">
                    <a:solidFill>
                      <a:schemeClr val="tx1"/>
                    </a:solidFill>
                    <a:latin typeface="Arial" panose="020B0604020202020204" pitchFamily="34" charset="0"/>
                    <a:cs typeface="Arial" panose="020B0604020202020204" pitchFamily="34" charset="0"/>
                  </a:rPr>
                  <a:t>States smooth cash-flows via short-term debt and preserve cash-reserves. </a:t>
                </a:r>
                <a:endParaRPr lang="en-US" sz="900" b="1" dirty="0">
                  <a:solidFill>
                    <a:schemeClr val="tx1"/>
                  </a:solidFill>
                  <a:latin typeface="Arial" panose="020B0604020202020204" pitchFamily="34" charset="0"/>
                  <a:cs typeface="Arial" panose="020B0604020202020204" pitchFamily="34" charset="0"/>
                </a:endParaRPr>
              </a:p>
            </p:txBody>
          </p:sp>
        </mc:Choice>
        <mc:Fallback>
          <p:sp>
            <p:nvSpPr>
              <p:cNvPr id="8" name="object 3">
                <a:extLst>
                  <a:ext uri="{FF2B5EF4-FFF2-40B4-BE49-F238E27FC236}">
                    <a16:creationId xmlns:a16="http://schemas.microsoft.com/office/drawing/2014/main" id="{9FC0D76E-2208-0738-81C2-8D498A0BC03D}"/>
                  </a:ext>
                </a:extLst>
              </p:cNvPr>
              <p:cNvSpPr txBox="1">
                <a:spLocks noRot="1" noChangeAspect="1" noMove="1" noResize="1" noEditPoints="1" noAdjustHandles="1" noChangeArrowheads="1" noChangeShapeType="1" noTextEdit="1"/>
              </p:cNvSpPr>
              <p:nvPr/>
            </p:nvSpPr>
            <p:spPr>
              <a:xfrm>
                <a:off x="3909208" y="605662"/>
                <a:ext cx="2162051" cy="1444498"/>
              </a:xfrm>
              <a:prstGeom prst="rect">
                <a:avLst/>
              </a:prstGeom>
              <a:blipFill>
                <a:blip r:embed="rId2"/>
                <a:stretch>
                  <a:fillRect l="-581" t="-2609" r="-2907" b="-4348"/>
                </a:stretch>
              </a:blipFill>
            </p:spPr>
            <p:txBody>
              <a:bodyPr/>
              <a:lstStyle/>
              <a:p>
                <a:r>
                  <a:rPr lang="en-US">
                    <a:noFill/>
                  </a:rPr>
                  <a:t> </a:t>
                </a:r>
              </a:p>
            </p:txBody>
          </p:sp>
        </mc:Fallback>
      </mc:AlternateContent>
    </p:spTree>
    <p:extLst>
      <p:ext uri="{BB962C8B-B14F-4D97-AF65-F5344CB8AC3E}">
        <p14:creationId xmlns:p14="http://schemas.microsoft.com/office/powerpoint/2010/main" val="418707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3500005" y="2626896"/>
            <a:ext cx="2619375" cy="560923"/>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This table show the results from estimating Equation ?? through 2SLS using different instrumental variables. First stage coefficients are also reported. All the dependent, independent, and instrumental variables are expressed as a percentage of each state’s average discretionary revenues (DR) from 2009-2016. Time FE = Quarter-Year FE. Standard errors clustered by state. Significance level: +p &lt; 0.10, *p &lt; 0.05 , ** p &lt; 0.01 , *** p &lt; 0.001</a:t>
            </a:r>
          </a:p>
          <a:p>
            <a:pPr marL="12700" marR="5080">
              <a:lnSpc>
                <a:spcPts val="700"/>
              </a:lnSpc>
              <a:spcBef>
                <a:spcPts val="135"/>
              </a:spcBef>
            </a:pPr>
            <a:endParaRPr lang="en-US" sz="500" b="1" dirty="0">
              <a:latin typeface="Arial"/>
              <a:cs typeface="Arial"/>
            </a:endParaRP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Alternative IV: Effects of Cash Reserves on Short-Term Debt</a:t>
            </a:r>
          </a:p>
        </p:txBody>
      </p:sp>
      <p:sp>
        <p:nvSpPr>
          <p:cNvPr id="3" name="object 3">
            <a:extLst>
              <a:ext uri="{FF2B5EF4-FFF2-40B4-BE49-F238E27FC236}">
                <a16:creationId xmlns:a16="http://schemas.microsoft.com/office/drawing/2014/main" id="{321CF399-F907-3F6D-984F-EFB183463A27}"/>
              </a:ext>
            </a:extLst>
          </p:cNvPr>
          <p:cNvSpPr txBox="1"/>
          <p:nvPr/>
        </p:nvSpPr>
        <p:spPr>
          <a:xfrm>
            <a:off x="3679742" y="502033"/>
            <a:ext cx="2389291" cy="1887953"/>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690204"/>
                </a:solidFill>
                <a:latin typeface="Arial" panose="020B0604020202020204" pitchFamily="34" charset="0"/>
                <a:cs typeface="Arial" panose="020B0604020202020204" pitchFamily="34" charset="0"/>
              </a:rPr>
              <a:t>Summary: </a:t>
            </a:r>
          </a:p>
          <a:p>
            <a:pPr marL="171450" indent="-171450" algn="l">
              <a:spcBef>
                <a:spcPts val="600"/>
              </a:spcBef>
              <a:spcAft>
                <a:spcPts val="600"/>
              </a:spcAft>
              <a:buFont typeface="Arial" panose="020B0604020202020204" pitchFamily="34" charset="0"/>
              <a:buChar char="•"/>
            </a:pPr>
            <a:r>
              <a:rPr lang="en-US" sz="900" b="1" dirty="0">
                <a:solidFill>
                  <a:srgbClr val="690204"/>
                </a:solidFill>
                <a:latin typeface="Arial" panose="020B0604020202020204" pitchFamily="34" charset="0"/>
                <a:cs typeface="Arial" panose="020B0604020202020204" pitchFamily="34" charset="0"/>
              </a:rPr>
              <a:t>OLS: </a:t>
            </a:r>
            <a:r>
              <a:rPr lang="en-US" sz="900" dirty="0">
                <a:solidFill>
                  <a:srgbClr val="690204"/>
                </a:solidFill>
                <a:latin typeface="Arial" panose="020B0604020202020204" pitchFamily="34" charset="0"/>
                <a:cs typeface="Arial" panose="020B0604020202020204" pitchFamily="34" charset="0"/>
              </a:rPr>
              <a:t>≈</a:t>
            </a:r>
            <a:r>
              <a:rPr lang="en-US" sz="900" spc="-45" dirty="0">
                <a:solidFill>
                  <a:srgbClr val="690204"/>
                </a:solidFill>
                <a:latin typeface="Arial"/>
                <a:cs typeface="Arial"/>
              </a:rPr>
              <a:t> </a:t>
            </a:r>
            <a:r>
              <a:rPr lang="en-US" sz="900" b="1" spc="-45" dirty="0">
                <a:solidFill>
                  <a:srgbClr val="690204"/>
                </a:solidFill>
                <a:latin typeface="Arial"/>
                <a:cs typeface="Arial"/>
              </a:rPr>
              <a:t>⬆️</a:t>
            </a:r>
            <a:r>
              <a:rPr lang="en-US" sz="900" spc="-45" dirty="0">
                <a:solidFill>
                  <a:srgbClr val="690204"/>
                </a:solidFill>
                <a:latin typeface="Arial"/>
                <a:cs typeface="Arial"/>
              </a:rPr>
              <a:t> </a:t>
            </a:r>
            <a:r>
              <a:rPr lang="en-US" sz="900" dirty="0">
                <a:solidFill>
                  <a:srgbClr val="690204"/>
                </a:solidFill>
                <a:latin typeface="Arial" panose="020B0604020202020204" pitchFamily="34" charset="0"/>
                <a:cs typeface="Arial" panose="020B0604020202020204" pitchFamily="34" charset="0"/>
              </a:rPr>
              <a:t>7−9 bps, 0.12-0.17x SD. Upper bound: 47 bps (0.9xSD). </a:t>
            </a:r>
          </a:p>
          <a:p>
            <a:pPr marL="171450" indent="-171450" algn="l">
              <a:spcBef>
                <a:spcPts val="600"/>
              </a:spcBef>
              <a:spcAft>
                <a:spcPts val="600"/>
              </a:spcAft>
              <a:buFont typeface="Arial" panose="020B0604020202020204" pitchFamily="34" charset="0"/>
              <a:buChar char="•"/>
            </a:pPr>
            <a:r>
              <a:rPr lang="en-US" sz="900" dirty="0">
                <a:solidFill>
                  <a:srgbClr val="690204"/>
                </a:solidFill>
                <a:latin typeface="Arial" panose="020B0604020202020204" pitchFamily="34" charset="0"/>
                <a:cs typeface="Arial" panose="020B0604020202020204" pitchFamily="34" charset="0"/>
              </a:rPr>
              <a:t>Endogeneity bias &lt; 0 </a:t>
            </a:r>
          </a:p>
          <a:p>
            <a:pPr marL="167640" marR="30480" indent="-117475">
              <a:lnSpc>
                <a:spcPct val="101000"/>
              </a:lnSpc>
              <a:spcBef>
                <a:spcPts val="600"/>
              </a:spcBef>
              <a:spcAft>
                <a:spcPts val="600"/>
              </a:spcAft>
              <a:buFont typeface="Arial"/>
              <a:buChar char="•"/>
              <a:tabLst>
                <a:tab pos="167640" algn="l"/>
              </a:tabLst>
            </a:pPr>
            <a:r>
              <a:rPr lang="en-US" sz="900" b="1" dirty="0">
                <a:solidFill>
                  <a:srgbClr val="690204"/>
                </a:solidFill>
                <a:latin typeface="Arial" panose="020B0604020202020204" pitchFamily="34" charset="0"/>
                <a:cs typeface="Arial" panose="020B0604020202020204" pitchFamily="34" charset="0"/>
              </a:rPr>
              <a:t>2SLS IV : </a:t>
            </a:r>
            <a:r>
              <a:rPr lang="en-US" sz="900" dirty="0">
                <a:solidFill>
                  <a:srgbClr val="690204"/>
                </a:solidFill>
                <a:latin typeface="Arial" panose="020B0604020202020204" pitchFamily="34" charset="0"/>
                <a:cs typeface="Arial" panose="020B0604020202020204" pitchFamily="34" charset="0"/>
              </a:rPr>
              <a:t>≈</a:t>
            </a:r>
            <a:r>
              <a:rPr lang="en-US" sz="900" b="1" dirty="0">
                <a:solidFill>
                  <a:srgbClr val="690204"/>
                </a:solidFill>
                <a:latin typeface="Arial" panose="020B0604020202020204" pitchFamily="34" charset="0"/>
                <a:cs typeface="Arial" panose="020B0604020202020204" pitchFamily="34" charset="0"/>
              </a:rPr>
              <a:t> </a:t>
            </a:r>
            <a:r>
              <a:rPr lang="en-US" sz="900" b="1" spc="-45" dirty="0">
                <a:solidFill>
                  <a:srgbClr val="690204"/>
                </a:solidFill>
                <a:latin typeface="Arial"/>
                <a:cs typeface="Arial"/>
              </a:rPr>
              <a:t>⬆️</a:t>
            </a:r>
            <a:r>
              <a:rPr lang="en-US" sz="900" dirty="0">
                <a:solidFill>
                  <a:srgbClr val="690204"/>
                </a:solidFill>
                <a:latin typeface="Arial" panose="020B0604020202020204" pitchFamily="34" charset="0"/>
                <a:cs typeface="Arial" panose="020B0604020202020204" pitchFamily="34" charset="0"/>
              </a:rPr>
              <a:t> </a:t>
            </a:r>
          </a:p>
          <a:p>
            <a:pPr marL="167640" marR="30480" indent="-117475">
              <a:lnSpc>
                <a:spcPct val="101000"/>
              </a:lnSpc>
              <a:spcBef>
                <a:spcPts val="600"/>
              </a:spcBef>
              <a:spcAft>
                <a:spcPts val="600"/>
              </a:spcAft>
              <a:buFont typeface="Arial"/>
              <a:buChar char="•"/>
              <a:tabLst>
                <a:tab pos="167640" algn="l"/>
              </a:tabLst>
            </a:pPr>
            <a:r>
              <a:rPr lang="en-US" sz="900" dirty="0">
                <a:solidFill>
                  <a:srgbClr val="690204"/>
                </a:solidFill>
                <a:latin typeface="Arial" panose="020B0604020202020204" pitchFamily="34" charset="0"/>
                <a:cs typeface="Arial" panose="020B0604020202020204" pitchFamily="34" charset="0"/>
              </a:rPr>
              <a:t>Effect Size: </a:t>
            </a:r>
          </a:p>
          <a:p>
            <a:pPr marL="167640" marR="30480" indent="-117475">
              <a:lnSpc>
                <a:spcPct val="101000"/>
              </a:lnSpc>
              <a:spcBef>
                <a:spcPts val="600"/>
              </a:spcBef>
              <a:spcAft>
                <a:spcPts val="600"/>
              </a:spcAft>
              <a:buFont typeface="Arial"/>
              <a:buChar char="•"/>
              <a:tabLst>
                <a:tab pos="167640" algn="l"/>
              </a:tabLst>
            </a:pPr>
            <a:r>
              <a:rPr lang="en-US" sz="900" spc="-45" dirty="0">
                <a:solidFill>
                  <a:srgbClr val="690204"/>
                </a:solidFill>
                <a:latin typeface="Arial"/>
                <a:cs typeface="Arial"/>
              </a:rPr>
              <a:t>IV estimates less sensitive to econometric specification. </a:t>
            </a:r>
            <a:endParaRPr lang="en-US" sz="900" dirty="0">
              <a:solidFill>
                <a:srgbClr val="690204"/>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AF1B523-76A3-7275-EF65-6E4F8CFF379B}"/>
              </a:ext>
            </a:extLst>
          </p:cNvPr>
          <p:cNvGraphicFramePr>
            <a:graphicFrameLocks noGrp="1"/>
          </p:cNvGraphicFramePr>
          <p:nvPr>
            <p:extLst>
              <p:ext uri="{D42A27DB-BD31-4B8C-83A1-F6EECF244321}">
                <p14:modId xmlns:p14="http://schemas.microsoft.com/office/powerpoint/2010/main" val="1830122833"/>
              </p:ext>
            </p:extLst>
          </p:nvPr>
        </p:nvGraphicFramePr>
        <p:xfrm>
          <a:off x="104775" y="285452"/>
          <a:ext cx="3458872" cy="2847278"/>
        </p:xfrm>
        <a:graphic>
          <a:graphicData uri="http://schemas.openxmlformats.org/drawingml/2006/table">
            <a:tbl>
              <a:tblPr firstRow="1" firstCol="1" lastRow="1" lastCol="1" bandRow="1" bandCol="1"/>
              <a:tblGrid>
                <a:gridCol w="1868509">
                  <a:extLst>
                    <a:ext uri="{9D8B030D-6E8A-4147-A177-3AD203B41FA5}">
                      <a16:colId xmlns:a16="http://schemas.microsoft.com/office/drawing/2014/main" val="1850834146"/>
                    </a:ext>
                  </a:extLst>
                </a:gridCol>
                <a:gridCol w="376910">
                  <a:extLst>
                    <a:ext uri="{9D8B030D-6E8A-4147-A177-3AD203B41FA5}">
                      <a16:colId xmlns:a16="http://schemas.microsoft.com/office/drawing/2014/main" val="422408512"/>
                    </a:ext>
                  </a:extLst>
                </a:gridCol>
                <a:gridCol w="376487">
                  <a:extLst>
                    <a:ext uri="{9D8B030D-6E8A-4147-A177-3AD203B41FA5}">
                      <a16:colId xmlns:a16="http://schemas.microsoft.com/office/drawing/2014/main" val="3200709769"/>
                    </a:ext>
                  </a:extLst>
                </a:gridCol>
                <a:gridCol w="418272">
                  <a:extLst>
                    <a:ext uri="{9D8B030D-6E8A-4147-A177-3AD203B41FA5}">
                      <a16:colId xmlns:a16="http://schemas.microsoft.com/office/drawing/2014/main" val="2604031265"/>
                    </a:ext>
                  </a:extLst>
                </a:gridCol>
                <a:gridCol w="418694">
                  <a:extLst>
                    <a:ext uri="{9D8B030D-6E8A-4147-A177-3AD203B41FA5}">
                      <a16:colId xmlns:a16="http://schemas.microsoft.com/office/drawing/2014/main" val="344683270"/>
                    </a:ext>
                  </a:extLst>
                </a:gridCol>
              </a:tblGrid>
              <a:tr h="91440">
                <a:tc>
                  <a:txBody>
                    <a:bodyPr/>
                    <a:lstStyle/>
                    <a:p>
                      <a:pPr marL="75565" marR="0" algn="l">
                        <a:lnSpc>
                          <a:spcPts val="1040"/>
                        </a:lnSpc>
                        <a:spcBef>
                          <a:spcPts val="0"/>
                        </a:spcBef>
                        <a:spcAft>
                          <a:spcPts val="0"/>
                        </a:spcAft>
                      </a:pPr>
                      <a:r>
                        <a:rPr lang="en-US" sz="600" b="1" spc="-10" dirty="0">
                          <a:effectLst/>
                          <a:latin typeface="Georgia" panose="02040502050405020303" pitchFamily="18" charset="0"/>
                          <a:ea typeface="Cambria" panose="02040503050406030204" pitchFamily="18" charset="0"/>
                          <a:cs typeface="Cambria" panose="02040503050406030204" pitchFamily="18" charset="0"/>
                        </a:rPr>
                        <a:t>IV:</a:t>
                      </a:r>
                      <a:r>
                        <a:rPr lang="en-US" sz="600" b="1" spc="-15" dirty="0">
                          <a:effectLst/>
                          <a:latin typeface="Georgia" panose="02040502050405020303" pitchFamily="18" charset="0"/>
                          <a:ea typeface="Cambria" panose="02040503050406030204" pitchFamily="18" charset="0"/>
                          <a:cs typeface="Cambria" panose="02040503050406030204" pitchFamily="18" charset="0"/>
                        </a:rPr>
                        <a:t> </a:t>
                      </a:r>
                      <a:r>
                        <a:rPr lang="en-US" sz="600" b="1" spc="-10" dirty="0">
                          <a:effectLst/>
                          <a:latin typeface="Georgia" panose="02040502050405020303" pitchFamily="18" charset="0"/>
                          <a:ea typeface="Cambria" panose="02040503050406030204" pitchFamily="18" charset="0"/>
                          <a:cs typeface="Cambria" panose="02040503050406030204" pitchFamily="18" charset="0"/>
                        </a:rPr>
                        <a:t>Discretionary Revenues Timing Error</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99587002"/>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Cash</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Reserves</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4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DR)</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0.040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0.048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0.002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69307969"/>
                  </a:ext>
                </a:extLst>
              </a:tr>
              <a:tr h="91440">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(0.116)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(0.072)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633786719"/>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First</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Stage:</a:t>
                      </a:r>
                      <a:r>
                        <a:rPr lang="en-US" sz="600" spc="12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Timing</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Error</a:t>
                      </a:r>
                      <a:r>
                        <a:rPr lang="en-US" sz="600" spc="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a:effectLst/>
                          <a:latin typeface="Georgia" panose="02040502050405020303" pitchFamily="18" charset="0"/>
                          <a:ea typeface="Cambria" panose="02040503050406030204" pitchFamily="18" charset="0"/>
                          <a:cs typeface="Cambria" panose="02040503050406030204" pitchFamily="18" charset="0"/>
                        </a:rPr>
                        <a:t>β</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1.282**</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0.837**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0.968***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0.829***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109439931"/>
                  </a:ext>
                </a:extLst>
              </a:tr>
              <a:tr h="91440">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(0.456)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(0.267)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52323931"/>
                  </a:ext>
                </a:extLst>
              </a:tr>
              <a:tr h="91440">
                <a:tc>
                  <a:txBody>
                    <a:bodyPr/>
                    <a:lstStyle/>
                    <a:p>
                      <a:pPr marL="75565" marR="0" algn="l">
                        <a:lnSpc>
                          <a:spcPts val="112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Cragg-Donald</a:t>
                      </a:r>
                      <a:r>
                        <a:rPr lang="en-US" sz="600" spc="-1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F-</a:t>
                      </a:r>
                      <a:r>
                        <a:rPr lang="en-US" sz="600" spc="-10" dirty="0">
                          <a:effectLst/>
                          <a:latin typeface="Cambria" panose="02040503050406030204" pitchFamily="18" charset="0"/>
                          <a:ea typeface="Cambria" panose="02040503050406030204" pitchFamily="18" charset="0"/>
                          <a:cs typeface="Cambria" panose="02040503050406030204" pitchFamily="18" charset="0"/>
                        </a:rPr>
                        <a:t>Statistic</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21.5163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15.9941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38.1511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28.4921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2861816"/>
                  </a:ext>
                </a:extLst>
              </a:tr>
              <a:tr h="91440">
                <a:tc>
                  <a:txBody>
                    <a:bodyPr/>
                    <a:lstStyle/>
                    <a:p>
                      <a:pPr marL="75565" marR="0" algn="l">
                        <a:lnSpc>
                          <a:spcPts val="1040"/>
                        </a:lnSpc>
                        <a:spcBef>
                          <a:spcPts val="0"/>
                        </a:spcBef>
                        <a:spcAft>
                          <a:spcPts val="0"/>
                        </a:spcAft>
                      </a:pPr>
                      <a:r>
                        <a:rPr lang="en-US" sz="600" b="1" spc="-20" dirty="0">
                          <a:effectLst/>
                          <a:latin typeface="Georgia" panose="02040502050405020303" pitchFamily="18" charset="0"/>
                          <a:ea typeface="Cambria" panose="02040503050406030204" pitchFamily="18" charset="0"/>
                          <a:cs typeface="Cambria" panose="02040503050406030204" pitchFamily="18" charset="0"/>
                        </a:rPr>
                        <a:t>IV:</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Earmarked</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Revenues</a:t>
                      </a:r>
                      <a:r>
                        <a:rPr lang="en-US" sz="600" b="1" spc="45"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Timing</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Error</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08646132"/>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Cash</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Reserves</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4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DR)</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0.150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51573314"/>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(1.604)</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(0.660)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(0.332)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(0.345)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288955988"/>
                  </a:ext>
                </a:extLst>
              </a:tr>
              <a:tr h="91440">
                <a:tc>
                  <a:txBody>
                    <a:bodyPr/>
                    <a:lstStyle/>
                    <a:p>
                      <a:pPr marL="75565" marR="0" algn="l">
                        <a:lnSpc>
                          <a:spcPts val="11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First</a:t>
                      </a:r>
                      <a:r>
                        <a:rPr lang="en-US" sz="600" spc="3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Stage:</a:t>
                      </a:r>
                      <a:r>
                        <a:rPr lang="en-US" sz="600" spc="12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Timing</a:t>
                      </a:r>
                      <a:r>
                        <a:rPr lang="en-US" sz="600" spc="3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Error</a:t>
                      </a:r>
                      <a:r>
                        <a:rPr lang="en-US" sz="600" spc="35">
                          <a:effectLst/>
                          <a:latin typeface="Cambria" panose="02040503050406030204" pitchFamily="18" charset="0"/>
                          <a:ea typeface="Cambria" panose="02040503050406030204" pitchFamily="18" charset="0"/>
                          <a:cs typeface="Cambria" panose="02040503050406030204" pitchFamily="18" charset="0"/>
                        </a:rPr>
                        <a:t> </a:t>
                      </a:r>
                      <a:r>
                        <a:rPr lang="en-US" sz="600" i="1" spc="-25">
                          <a:effectLst/>
                          <a:latin typeface="Georgia" panose="02040502050405020303" pitchFamily="18" charset="0"/>
                          <a:ea typeface="Cambria" panose="02040503050406030204" pitchFamily="18" charset="0"/>
                          <a:cs typeface="Cambria" panose="02040503050406030204" pitchFamily="18" charset="0"/>
                        </a:rPr>
                        <a:t>β</a:t>
                      </a:r>
                      <a:r>
                        <a:rPr lang="en-US" sz="600" spc="-25">
                          <a:effectLst/>
                          <a:latin typeface="Tahoma" panose="020B0604030504040204" pitchFamily="34" charset="0"/>
                          <a:ea typeface="Cambria" panose="02040503050406030204" pitchFamily="18" charset="0"/>
                          <a:cs typeface="Cambria" panose="02040503050406030204" pitchFamily="18" charset="0"/>
                        </a:rPr>
                        <a:t>ˆ</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0.287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0.303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0.301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8965396"/>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(0.374)</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(0.254)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(0.206)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580487892"/>
                  </a:ext>
                </a:extLst>
              </a:tr>
              <a:tr h="91440">
                <a:tc>
                  <a:txBody>
                    <a:bodyPr/>
                    <a:lstStyle/>
                    <a:p>
                      <a:pPr marL="75565" marR="0" algn="l">
                        <a:lnSpc>
                          <a:spcPts val="11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Cragg-Donald</a:t>
                      </a:r>
                      <a:r>
                        <a:rPr lang="en-US" sz="600" spc="-1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F-</a:t>
                      </a:r>
                      <a:r>
                        <a:rPr lang="en-US" sz="600" spc="-10">
                          <a:effectLst/>
                          <a:latin typeface="Cambria" panose="02040503050406030204" pitchFamily="18" charset="0"/>
                          <a:ea typeface="Cambria" panose="02040503050406030204" pitchFamily="18" charset="0"/>
                          <a:cs typeface="Cambria" panose="02040503050406030204" pitchFamily="18" charset="0"/>
                        </a:rPr>
                        <a:t>Statistic</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0.2911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1.5095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3.0999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3.3204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039329"/>
                  </a:ext>
                </a:extLst>
              </a:tr>
              <a:tr h="91440">
                <a:tc>
                  <a:txBody>
                    <a:bodyPr/>
                    <a:lstStyle/>
                    <a:p>
                      <a:pPr marL="75565" marR="0" algn="l">
                        <a:lnSpc>
                          <a:spcPts val="1040"/>
                        </a:lnSpc>
                        <a:spcBef>
                          <a:spcPts val="0"/>
                        </a:spcBef>
                        <a:spcAft>
                          <a:spcPts val="0"/>
                        </a:spcAft>
                      </a:pPr>
                      <a:r>
                        <a:rPr lang="en-US" sz="600" b="1">
                          <a:effectLst/>
                          <a:latin typeface="Georgia" panose="02040502050405020303" pitchFamily="18" charset="0"/>
                          <a:ea typeface="Cambria" panose="02040503050406030204" pitchFamily="18" charset="0"/>
                          <a:cs typeface="Cambria" panose="02040503050406030204" pitchFamily="18" charset="0"/>
                        </a:rPr>
                        <a:t>IV:</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a:effectLst/>
                          <a:latin typeface="Georgia" panose="02040502050405020303" pitchFamily="18" charset="0"/>
                          <a:ea typeface="Cambria" panose="02040503050406030204" pitchFamily="18" charset="0"/>
                          <a:cs typeface="Cambria" panose="02040503050406030204" pitchFamily="18" charset="0"/>
                        </a:rPr>
                        <a:t>IG</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a:effectLst/>
                          <a:latin typeface="Georgia" panose="02040502050405020303" pitchFamily="18" charset="0"/>
                          <a:ea typeface="Cambria" panose="02040503050406030204" pitchFamily="18" charset="0"/>
                          <a:cs typeface="Cambria" panose="02040503050406030204" pitchFamily="18" charset="0"/>
                        </a:rPr>
                        <a:t>Transfers Timing</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spc="-10">
                          <a:effectLst/>
                          <a:latin typeface="Georgia" panose="02040502050405020303" pitchFamily="18" charset="0"/>
                          <a:ea typeface="Cambria" panose="02040503050406030204" pitchFamily="18" charset="0"/>
                          <a:cs typeface="Cambria" panose="02040503050406030204" pitchFamily="18" charset="0"/>
                        </a:rPr>
                        <a:t>Error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84887448"/>
                  </a:ext>
                </a:extLst>
              </a:tr>
              <a:tr h="91440">
                <a:tc>
                  <a:txBody>
                    <a:bodyPr/>
                    <a:lstStyle/>
                    <a:p>
                      <a:pPr marL="75565" marR="0" algn="l">
                        <a:lnSpc>
                          <a:spcPts val="11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Cash</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Reserves</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4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DR)</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i="1" spc="-25">
                          <a:effectLst/>
                          <a:latin typeface="Georgia" panose="02040502050405020303" pitchFamily="18" charset="0"/>
                          <a:ea typeface="Cambria" panose="02040503050406030204" pitchFamily="18" charset="0"/>
                          <a:cs typeface="Cambria" panose="02040503050406030204" pitchFamily="18" charset="0"/>
                        </a:rPr>
                        <a:t>δ</a:t>
                      </a:r>
                      <a:r>
                        <a:rPr lang="en-US" sz="600" spc="-25">
                          <a:effectLst/>
                          <a:latin typeface="Tahoma" panose="020B0604030504040204" pitchFamily="34" charset="0"/>
                          <a:ea typeface="Cambria" panose="02040503050406030204" pitchFamily="18" charset="0"/>
                          <a:cs typeface="Cambria" panose="02040503050406030204" pitchFamily="18" charset="0"/>
                        </a:rPr>
                        <a:t>ˆ</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0.064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0.103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0.163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524476937"/>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(0.259)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(0.273)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(0.351)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030531091"/>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First</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Stage:</a:t>
                      </a:r>
                      <a:r>
                        <a:rPr lang="en-US" sz="600" spc="12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Timing</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Error</a:t>
                      </a:r>
                      <a:r>
                        <a:rPr lang="en-US" sz="600" spc="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a:effectLst/>
                          <a:latin typeface="Georgia" panose="02040502050405020303" pitchFamily="18" charset="0"/>
                          <a:ea typeface="Cambria" panose="02040503050406030204" pitchFamily="18" charset="0"/>
                          <a:cs typeface="Cambria" panose="02040503050406030204" pitchFamily="18" charset="0"/>
                        </a:rPr>
                        <a:t>β</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0.576+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0.317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0.373+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spc="-20">
                          <a:effectLst/>
                          <a:latin typeface="Cambria" panose="02040503050406030204" pitchFamily="18" charset="0"/>
                          <a:ea typeface="Cambria" panose="02040503050406030204" pitchFamily="18" charset="0"/>
                          <a:cs typeface="Cambria" panose="02040503050406030204" pitchFamily="18" charset="0"/>
                        </a:rPr>
                        <a:t>0.287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88622452"/>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(0.316)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(0.228)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(0.197)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(0.189)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542323223"/>
                  </a:ext>
                </a:extLst>
              </a:tr>
              <a:tr h="91440">
                <a:tc>
                  <a:txBody>
                    <a:bodyPr/>
                    <a:lstStyle/>
                    <a:p>
                      <a:pPr marL="75565" marR="0" algn="l">
                        <a:lnSpc>
                          <a:spcPts val="11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Cragg-Donald</a:t>
                      </a:r>
                      <a:r>
                        <a:rPr lang="en-US" sz="600" spc="-1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F-</a:t>
                      </a:r>
                      <a:r>
                        <a:rPr lang="en-US" sz="600" spc="-10">
                          <a:effectLst/>
                          <a:latin typeface="Cambria" panose="02040503050406030204" pitchFamily="18" charset="0"/>
                          <a:ea typeface="Cambria" panose="02040503050406030204" pitchFamily="18" charset="0"/>
                          <a:cs typeface="Cambria" panose="02040503050406030204" pitchFamily="18" charset="0"/>
                        </a:rPr>
                        <a:t>Statistic</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20">
                          <a:effectLst/>
                          <a:latin typeface="Cambria" panose="02040503050406030204" pitchFamily="18" charset="0"/>
                          <a:ea typeface="Cambria" panose="02040503050406030204" pitchFamily="18" charset="0"/>
                          <a:cs typeface="Cambria" panose="02040503050406030204" pitchFamily="18" charset="0"/>
                        </a:rPr>
                        <a:t>8.41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4.2607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10.149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6.3185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1553803"/>
                  </a:ext>
                </a:extLst>
              </a:tr>
              <a:tr h="91440">
                <a:tc>
                  <a:txBody>
                    <a:bodyPr/>
                    <a:lstStyle/>
                    <a:p>
                      <a:pPr marL="75565" marR="0" algn="l">
                        <a:lnSpc>
                          <a:spcPts val="10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Mean</a:t>
                      </a:r>
                      <a:r>
                        <a:rPr lang="en-US" sz="600" spc="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Dep</a:t>
                      </a:r>
                      <a:r>
                        <a:rPr lang="en-US" sz="600" spc="40">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Var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491047"/>
                  </a:ext>
                </a:extLst>
              </a:tr>
              <a:tr h="91440">
                <a:tc>
                  <a:txBody>
                    <a:bodyPr/>
                    <a:lstStyle/>
                    <a:p>
                      <a:pPr marL="75565" marR="0" algn="l">
                        <a:lnSpc>
                          <a:spcPts val="10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Std.Dev.</a:t>
                      </a:r>
                      <a:r>
                        <a:rPr lang="en-US" sz="600" spc="2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Dep</a:t>
                      </a:r>
                      <a:r>
                        <a:rPr lang="en-US" sz="600" spc="125">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Var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0.0635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0.0635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42293588"/>
                  </a:ext>
                </a:extLst>
              </a:tr>
              <a:tr h="91440">
                <a:tc>
                  <a:txBody>
                    <a:bodyPr/>
                    <a:lstStyle/>
                    <a:p>
                      <a:pPr marL="75565" marR="0" algn="l">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Num.Obs.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597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950952271"/>
                  </a:ext>
                </a:extLst>
              </a:tr>
              <a:tr h="91440">
                <a:tc>
                  <a:txBody>
                    <a:bodyPr/>
                    <a:lstStyle/>
                    <a:p>
                      <a:pPr marL="75565" marR="0" algn="l">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Controls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27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Yes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27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Yes</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32543821"/>
                  </a:ext>
                </a:extLst>
              </a:tr>
              <a:tr h="91440">
                <a:tc>
                  <a:txBody>
                    <a:bodyPr/>
                    <a:lstStyle/>
                    <a:p>
                      <a:pPr marL="75565" marR="0" algn="l">
                        <a:lnSpc>
                          <a:spcPts val="10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State</a:t>
                      </a:r>
                      <a:r>
                        <a:rPr lang="en-US" sz="600" spc="-20">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FE</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Yes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Yes</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92652502"/>
                  </a:ext>
                </a:extLst>
              </a:tr>
            </a:tbl>
          </a:graphicData>
        </a:graphic>
      </p:graphicFrame>
    </p:spTree>
    <p:extLst>
      <p:ext uri="{BB962C8B-B14F-4D97-AF65-F5344CB8AC3E}">
        <p14:creationId xmlns:p14="http://schemas.microsoft.com/office/powerpoint/2010/main" val="210159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Conclusions</a:t>
            </a:r>
          </a:p>
        </p:txBody>
      </p:sp>
      <p:sp>
        <p:nvSpPr>
          <p:cNvPr id="4" name="object 3">
            <a:extLst>
              <a:ext uri="{FF2B5EF4-FFF2-40B4-BE49-F238E27FC236}">
                <a16:creationId xmlns:a16="http://schemas.microsoft.com/office/drawing/2014/main" id="{0E5BAB54-3120-DB4F-B206-493BB9E33171}"/>
              </a:ext>
            </a:extLst>
          </p:cNvPr>
          <p:cNvSpPr txBox="1"/>
          <p:nvPr/>
        </p:nvSpPr>
        <p:spPr>
          <a:xfrm>
            <a:off x="153820" y="815975"/>
            <a:ext cx="5867400" cy="1674176"/>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Broadly, the findings indicate that recipient governments observed mild reductions in their borrowing costs and increased their debt issuance on the primary market, with no significant spillovers to the secondary market.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This indicates that federal aid produced crowd-in effects for local governments that enabled the provision of local services.</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This analysis provides some suggestive evidence on the liquidity management undertaken by local governments. It documents an increase in the issuance of short-term debt, at the expense of reductions on the issuance of longer-term bonds.</a:t>
            </a:r>
          </a:p>
        </p:txBody>
      </p:sp>
    </p:spTree>
    <p:extLst>
      <p:ext uri="{BB962C8B-B14F-4D97-AF65-F5344CB8AC3E}">
        <p14:creationId xmlns:p14="http://schemas.microsoft.com/office/powerpoint/2010/main" val="1540131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0E966586-AE7B-5CB8-FC63-D473DE0BD504}"/>
              </a:ext>
            </a:extLst>
          </p:cNvPr>
          <p:cNvSpPr txBox="1">
            <a:spLocks noGrp="1"/>
          </p:cNvSpPr>
          <p:nvPr>
            <p:ph idx="1"/>
          </p:nvPr>
        </p:nvSpPr>
        <p:spPr>
          <a:prstGeom prst="rect">
            <a:avLst/>
          </a:prstGeom>
        </p:spPr>
        <p:txBody>
          <a:bodyPr vert="horz" wrap="square" lIns="0" tIns="0" rIns="0" bIns="0" rtlCol="0">
            <a:spAutoFit/>
          </a:bodyPr>
          <a:lstStyle/>
          <a:p>
            <a:pPr>
              <a:lnSpc>
                <a:spcPts val="955"/>
              </a:lnSpc>
            </a:pPr>
            <a:r>
              <a:rPr sz="1000" spc="-20" dirty="0">
                <a:solidFill>
                  <a:srgbClr val="FFFFFF"/>
                </a:solidFill>
                <a:latin typeface="Tahoma"/>
                <a:cs typeface="Tahoma"/>
              </a:rPr>
              <a:t>Thanks</a:t>
            </a:r>
            <a:r>
              <a:rPr sz="1000" spc="-35" dirty="0">
                <a:solidFill>
                  <a:srgbClr val="FFFFFF"/>
                </a:solidFill>
                <a:latin typeface="Tahoma"/>
                <a:cs typeface="Tahoma"/>
              </a:rPr>
              <a:t> </a:t>
            </a:r>
            <a:r>
              <a:rPr sz="1000" spc="-10" dirty="0">
                <a:solidFill>
                  <a:srgbClr val="FFFFFF"/>
                </a:solidFill>
                <a:latin typeface="Tahoma"/>
                <a:cs typeface="Tahoma"/>
              </a:rPr>
              <a:t>for</a:t>
            </a:r>
            <a:r>
              <a:rPr sz="1000" spc="-30" dirty="0">
                <a:solidFill>
                  <a:srgbClr val="FFFFFF"/>
                </a:solidFill>
                <a:latin typeface="Tahoma"/>
                <a:cs typeface="Tahoma"/>
              </a:rPr>
              <a:t> </a:t>
            </a:r>
            <a:r>
              <a:rPr sz="1000" spc="-40" dirty="0">
                <a:solidFill>
                  <a:srgbClr val="FFFFFF"/>
                </a:solidFill>
                <a:latin typeface="Tahoma"/>
                <a:cs typeface="Tahoma"/>
              </a:rPr>
              <a:t>your</a:t>
            </a:r>
            <a:r>
              <a:rPr sz="1000" spc="-30" dirty="0">
                <a:solidFill>
                  <a:srgbClr val="FFFFFF"/>
                </a:solidFill>
                <a:latin typeface="Tahoma"/>
                <a:cs typeface="Tahoma"/>
              </a:rPr>
              <a:t> </a:t>
            </a:r>
            <a:r>
              <a:rPr sz="1000" spc="-20" dirty="0">
                <a:solidFill>
                  <a:srgbClr val="FFFFFF"/>
                </a:solidFill>
                <a:latin typeface="Tahoma"/>
                <a:cs typeface="Tahoma"/>
              </a:rPr>
              <a:t>attention!</a:t>
            </a:r>
            <a:endParaRPr sz="1000" dirty="0">
              <a:latin typeface="Tahoma"/>
              <a:cs typeface="Tahoma"/>
            </a:endParaRPr>
          </a:p>
        </p:txBody>
      </p:sp>
      <p:sp>
        <p:nvSpPr>
          <p:cNvPr id="5" name="TextBox 4">
            <a:extLst>
              <a:ext uri="{FF2B5EF4-FFF2-40B4-BE49-F238E27FC236}">
                <a16:creationId xmlns:a16="http://schemas.microsoft.com/office/drawing/2014/main" id="{0FC158B9-4685-E504-654A-376F3C391A0A}"/>
              </a:ext>
            </a:extLst>
          </p:cNvPr>
          <p:cNvSpPr txBox="1"/>
          <p:nvPr/>
        </p:nvSpPr>
        <p:spPr>
          <a:xfrm>
            <a:off x="361089" y="1949730"/>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I am in the Job Market! </a:t>
            </a:r>
            <a:endParaRPr lang="en-US" sz="1050" dirty="0">
              <a:latin typeface="Palatino Linotype"/>
              <a:cs typeface="Palatino Linotype"/>
            </a:endParaRPr>
          </a:p>
        </p:txBody>
      </p:sp>
      <p:pic>
        <p:nvPicPr>
          <p:cNvPr id="4" name="Picture 3" descr="A qr code with a few squares&#10;&#10;Description automatically generated">
            <a:extLst>
              <a:ext uri="{FF2B5EF4-FFF2-40B4-BE49-F238E27FC236}">
                <a16:creationId xmlns:a16="http://schemas.microsoft.com/office/drawing/2014/main" id="{8DC97D6A-3782-78A7-2F50-18308ABC5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90" y="739775"/>
            <a:ext cx="1157055" cy="1157055"/>
          </a:xfrm>
          <a:prstGeom prst="rect">
            <a:avLst/>
          </a:prstGeom>
        </p:spPr>
      </p:pic>
      <p:sp>
        <p:nvSpPr>
          <p:cNvPr id="7" name="TextBox 6">
            <a:extLst>
              <a:ext uri="{FF2B5EF4-FFF2-40B4-BE49-F238E27FC236}">
                <a16:creationId xmlns:a16="http://schemas.microsoft.com/office/drawing/2014/main" id="{3F3A3780-8136-6CE6-9F58-266EB3E3AF97}"/>
              </a:ext>
            </a:extLst>
          </p:cNvPr>
          <p:cNvSpPr txBox="1"/>
          <p:nvPr/>
        </p:nvSpPr>
        <p:spPr>
          <a:xfrm>
            <a:off x="361089" y="2215376"/>
            <a:ext cx="3083798" cy="276999"/>
          </a:xfrm>
          <a:prstGeom prst="rect">
            <a:avLst/>
          </a:prstGeom>
          <a:noFill/>
        </p:spPr>
        <p:txBody>
          <a:bodyPr wrap="square">
            <a:spAutoFit/>
          </a:bodyPr>
          <a:lstStyle/>
          <a:p>
            <a:pPr>
              <a:spcBef>
                <a:spcPts val="95"/>
              </a:spcBef>
            </a:pPr>
            <a:r>
              <a:rPr lang="en-US" sz="1200" dirty="0">
                <a:solidFill>
                  <a:schemeClr val="bg1"/>
                </a:solidFill>
                <a:latin typeface="Tahoma"/>
                <a:cs typeface="Tahoma"/>
              </a:rPr>
              <a:t>Contact:</a:t>
            </a:r>
            <a:r>
              <a:rPr lang="en-US" sz="1200" spc="75" dirty="0">
                <a:solidFill>
                  <a:schemeClr val="bg1"/>
                </a:solidFill>
                <a:latin typeface="Tahoma"/>
                <a:cs typeface="Tahoma"/>
              </a:rPr>
              <a:t> </a:t>
            </a:r>
            <a:r>
              <a:rPr lang="en-US" sz="1200" dirty="0">
                <a:solidFill>
                  <a:schemeClr val="bg1"/>
                </a:solidFill>
                <a:latin typeface="Tahoma"/>
                <a:cs typeface="Tahoma"/>
              </a:rPr>
              <a:t>Luis</a:t>
            </a:r>
            <a:r>
              <a:rPr lang="en-US" sz="1200" spc="-10" dirty="0">
                <a:solidFill>
                  <a:schemeClr val="bg1"/>
                </a:solidFill>
                <a:latin typeface="Tahoma"/>
                <a:cs typeface="Tahoma"/>
              </a:rPr>
              <a:t> Navarro</a:t>
            </a:r>
            <a:r>
              <a:rPr lang="en-US" sz="1200" spc="-20" dirty="0">
                <a:solidFill>
                  <a:schemeClr val="bg1"/>
                </a:solidFill>
                <a:latin typeface="Tahoma"/>
                <a:cs typeface="Tahoma"/>
              </a:rPr>
              <a:t> </a:t>
            </a:r>
            <a:r>
              <a:rPr lang="en-US" sz="1200" spc="-10" dirty="0">
                <a:solidFill>
                  <a:srgbClr val="0000FF"/>
                </a:solidFill>
                <a:latin typeface="Palatino Linotype"/>
                <a:cs typeface="Palatino Linotype"/>
                <a:hlinkClick r:id="rId3"/>
              </a:rPr>
              <a:t>lunavarr@iu.edu</a:t>
            </a:r>
            <a:endParaRPr lang="en-US" sz="1200" dirty="0">
              <a:latin typeface="Palatino Linotype"/>
              <a:cs typeface="Palatino Linotype"/>
            </a:endParaRPr>
          </a:p>
        </p:txBody>
      </p:sp>
      <p:sp>
        <p:nvSpPr>
          <p:cNvPr id="8" name="TextBox 7">
            <a:extLst>
              <a:ext uri="{FF2B5EF4-FFF2-40B4-BE49-F238E27FC236}">
                <a16:creationId xmlns:a16="http://schemas.microsoft.com/office/drawing/2014/main" id="{84F86262-3775-384C-930F-9351C2B1E4F4}"/>
              </a:ext>
            </a:extLst>
          </p:cNvPr>
          <p:cNvSpPr txBox="1"/>
          <p:nvPr/>
        </p:nvSpPr>
        <p:spPr>
          <a:xfrm>
            <a:off x="1521800" y="1639256"/>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Scan to learn more about this project.</a:t>
            </a:r>
            <a:endParaRPr lang="en-US" sz="1050" dirty="0">
              <a:latin typeface="Palatino Linotype"/>
              <a:cs typeface="Palatino Linotype"/>
            </a:endParaRPr>
          </a:p>
        </p:txBody>
      </p:sp>
    </p:spTree>
    <p:extLst>
      <p:ext uri="{BB962C8B-B14F-4D97-AF65-F5344CB8AC3E}">
        <p14:creationId xmlns:p14="http://schemas.microsoft.com/office/powerpoint/2010/main" val="52775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a:extLst>
              <a:ext uri="{FF2B5EF4-FFF2-40B4-BE49-F238E27FC236}">
                <a16:creationId xmlns:a16="http://schemas.microsoft.com/office/drawing/2014/main" id="{89AEB56E-6FC3-2D0A-904D-37158C34C9EF}"/>
              </a:ext>
            </a:extLst>
          </p:cNvPr>
          <p:cNvSpPr/>
          <p:nvPr/>
        </p:nvSpPr>
        <p:spPr>
          <a:xfrm>
            <a:off x="-491677" y="1654175"/>
            <a:ext cx="1020712" cy="96988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2B66BB64-BD67-B850-2970-D82F3EEA754B}"/>
              </a:ext>
            </a:extLst>
          </p:cNvPr>
          <p:cNvSpPr txBox="1"/>
          <p:nvPr/>
        </p:nvSpPr>
        <p:spPr>
          <a:xfrm>
            <a:off x="48244" y="432111"/>
            <a:ext cx="5631712" cy="754053"/>
          </a:xfrm>
          <a:prstGeom prst="rect">
            <a:avLst/>
          </a:prstGeom>
          <a:noFill/>
        </p:spPr>
        <p:txBody>
          <a:bodyPr wrap="square">
            <a:spAutoFit/>
          </a:bodyPr>
          <a:lstStyle/>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Estimated Effect: </a:t>
            </a:r>
            <a:r>
              <a:rPr lang="en-US" sz="1100" spc="-45" dirty="0">
                <a:solidFill>
                  <a:srgbClr val="690204"/>
                </a:solidFill>
                <a:latin typeface="Arial"/>
                <a:cs typeface="Arial"/>
              </a:rPr>
              <a:t>⬆️ </a:t>
            </a:r>
            <a:r>
              <a:rPr lang="en-US" sz="1100" spc="-45" dirty="0">
                <a:solidFill>
                  <a:schemeClr val="tx1"/>
                </a:solidFill>
                <a:latin typeface="Arial"/>
                <a:cs typeface="Arial"/>
              </a:rPr>
              <a:t>1 SD on Cash Reserves (% DR)</a:t>
            </a:r>
            <a:r>
              <a:rPr lang="en-US" sz="1100" dirty="0">
                <a:solidFill>
                  <a:schemeClr val="tx1"/>
                </a:solidFill>
                <a:latin typeface="Arial" panose="020B0604020202020204" pitchFamily="34" charset="0"/>
                <a:cs typeface="Arial" panose="020B0604020202020204" pitchFamily="34" charset="0"/>
              </a:rPr>
              <a:t> ≈</a:t>
            </a:r>
            <a:r>
              <a:rPr lang="en-US" sz="1100" spc="-45" dirty="0">
                <a:solidFill>
                  <a:schemeClr val="tx1"/>
                </a:solidFill>
                <a:latin typeface="Arial"/>
                <a:cs typeface="Arial"/>
              </a:rPr>
              <a:t> ⬆️ 3.75% of DR in outstanding short-term debt. </a:t>
            </a:r>
            <a:r>
              <a:rPr lang="en-US" sz="1100" b="1" spc="-45" dirty="0">
                <a:solidFill>
                  <a:schemeClr val="tx1"/>
                </a:solidFill>
                <a:latin typeface="Arial" panose="020B0604020202020204" pitchFamily="34" charset="0"/>
                <a:cs typeface="Arial" panose="020B0604020202020204" pitchFamily="34" charset="0"/>
              </a:rPr>
              <a:t>Effect Size:</a:t>
            </a:r>
            <a:r>
              <a:rPr lang="en-US" sz="1100" spc="-45"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 0.6 SD of outstanding short-term debt.  </a:t>
            </a:r>
          </a:p>
          <a:p>
            <a:pPr marL="171450" indent="-171450" algn="l">
              <a:spcBef>
                <a:spcPts val="600"/>
              </a:spcBef>
              <a:spcAft>
                <a:spcPts val="600"/>
              </a:spcAft>
              <a:buFont typeface="Arial" panose="020B0604020202020204" pitchFamily="34" charset="0"/>
              <a:buChar char="•"/>
            </a:pPr>
            <a:r>
              <a:rPr lang="en-US" sz="1100" b="1" spc="-35" dirty="0">
                <a:solidFill>
                  <a:schemeClr val="tx1"/>
                </a:solidFill>
                <a:latin typeface="Arial" panose="020B0604020202020204" pitchFamily="34" charset="0"/>
                <a:ea typeface="+mj-ea"/>
                <a:cs typeface="Arial" panose="020B0604020202020204" pitchFamily="34" charset="0"/>
              </a:rPr>
              <a:t>Implication: </a:t>
            </a:r>
            <a:r>
              <a:rPr lang="en-US" sz="1100" spc="-35" dirty="0">
                <a:solidFill>
                  <a:schemeClr val="tx1"/>
                </a:solidFill>
                <a:latin typeface="Arial" panose="020B0604020202020204" pitchFamily="34" charset="0"/>
                <a:ea typeface="+mj-ea"/>
                <a:cs typeface="Arial" panose="020B0604020202020204" pitchFamily="34" charset="0"/>
              </a:rPr>
              <a:t>Consistent with a theory of short-term borrowing under liquidity constraints. </a:t>
            </a:r>
            <a:endParaRPr lang="en-US" sz="1100" b="1" dirty="0">
              <a:solidFill>
                <a:schemeClr val="tx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186CADF-3B9A-2B48-F7ED-9CF37F9AF459}"/>
              </a:ext>
            </a:extLst>
          </p:cNvPr>
          <p:cNvSpPr txBox="1"/>
          <p:nvPr/>
        </p:nvSpPr>
        <p:spPr>
          <a:xfrm>
            <a:off x="571611" y="1425575"/>
            <a:ext cx="5498596" cy="1492716"/>
          </a:xfrm>
          <a:prstGeom prst="rect">
            <a:avLst/>
          </a:prstGeom>
          <a:noFill/>
        </p:spPr>
        <p:txBody>
          <a:bodyPr wrap="square">
            <a:spAutoFit/>
          </a:bodyPr>
          <a:lstStyle/>
          <a:p>
            <a:pPr algn="l"/>
            <a:r>
              <a:rPr lang="en-US" sz="1100" b="1" dirty="0">
                <a:latin typeface="Arial" panose="020B0604020202020204" pitchFamily="34" charset="0"/>
                <a:cs typeface="Arial" panose="020B0604020202020204" pitchFamily="34" charset="0"/>
              </a:rPr>
              <a:t>Mechanisms and Liquidity Management</a:t>
            </a: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Cash Reserves: </a:t>
            </a:r>
            <a:r>
              <a:rPr lang="en-US" sz="1100" dirty="0">
                <a:latin typeface="Arial" panose="020B0604020202020204" pitchFamily="34" charset="0"/>
                <a:cs typeface="Arial" panose="020B0604020202020204" pitchFamily="34" charset="0"/>
              </a:rPr>
              <a:t>stronger effects for less capitalized states (Eff size = 0.8 SD)</a:t>
            </a:r>
            <a:endParaRPr lang="en-US" sz="1100" b="1" dirty="0">
              <a:latin typeface="Arial" panose="020B0604020202020204" pitchFamily="34" charset="0"/>
              <a:cs typeface="Arial" panose="020B0604020202020204" pitchFamily="34" charset="0"/>
            </a:endParaRP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Temporal Heterogeneity: </a:t>
            </a:r>
            <a:r>
              <a:rPr lang="en-US" sz="1100" dirty="0">
                <a:latin typeface="Arial" panose="020B0604020202020204" pitchFamily="34" charset="0"/>
                <a:cs typeface="Arial" panose="020B0604020202020204" pitchFamily="34" charset="0"/>
              </a:rPr>
              <a:t>stronger effects closer to the beginning/end of fiscal year. Cash-flow management of non-deferrable expenses. </a:t>
            </a:r>
            <a:endParaRPr lang="en-US" sz="1100" b="1" dirty="0">
              <a:latin typeface="Arial" panose="020B0604020202020204" pitchFamily="34" charset="0"/>
              <a:cs typeface="Arial" panose="020B0604020202020204" pitchFamily="34" charset="0"/>
            </a:endParaRP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Credit risk: </a:t>
            </a:r>
            <a:r>
              <a:rPr lang="en-US" sz="1100" dirty="0">
                <a:latin typeface="Arial" panose="020B0604020202020204" pitchFamily="34" charset="0"/>
                <a:cs typeface="Arial" panose="020B0604020202020204" pitchFamily="34" charset="0"/>
              </a:rPr>
              <a:t>larger effects for lower rated governments. Evidence on the stringency of liquidity constraints. </a:t>
            </a:r>
            <a:endParaRPr lang="en-US" sz="1100" b="1" dirty="0">
              <a:latin typeface="Arial" panose="020B0604020202020204" pitchFamily="34" charset="0"/>
              <a:cs typeface="Arial" panose="020B0604020202020204" pitchFamily="34" charset="0"/>
            </a:endParaRPr>
          </a:p>
        </p:txBody>
      </p:sp>
      <p:pic>
        <p:nvPicPr>
          <p:cNvPr id="73" name="Graphic 72" descr="Research outline">
            <a:extLst>
              <a:ext uri="{FF2B5EF4-FFF2-40B4-BE49-F238E27FC236}">
                <a16:creationId xmlns:a16="http://schemas.microsoft.com/office/drawing/2014/main" id="{FCCCDD5C-757D-7F86-C757-A11EEFC46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140" y="1787029"/>
            <a:ext cx="704175" cy="704175"/>
          </a:xfrm>
          <a:prstGeom prst="rect">
            <a:avLst/>
          </a:prstGeom>
        </p:spPr>
      </p:pic>
      <p:sp>
        <p:nvSpPr>
          <p:cNvPr id="3" name="TextBox 2">
            <a:extLst>
              <a:ext uri="{FF2B5EF4-FFF2-40B4-BE49-F238E27FC236}">
                <a16:creationId xmlns:a16="http://schemas.microsoft.com/office/drawing/2014/main" id="{1F468068-CD78-B0E0-7FFA-132726C81834}"/>
              </a:ext>
            </a:extLst>
          </p:cNvPr>
          <p:cNvSpPr txBox="1"/>
          <p:nvPr/>
        </p:nvSpPr>
        <p:spPr>
          <a:xfrm>
            <a:off x="18679" y="59327"/>
            <a:ext cx="6054621" cy="276999"/>
          </a:xfrm>
          <a:prstGeom prst="rect">
            <a:avLst/>
          </a:prstGeom>
          <a:noFill/>
        </p:spPr>
        <p:txBody>
          <a:bodyPr wrap="square">
            <a:spAutoFit/>
          </a:bodyPr>
          <a:lstStyle/>
          <a:p>
            <a:pPr marL="12700">
              <a:spcBef>
                <a:spcPts val="90"/>
              </a:spcBef>
              <a:spcAft>
                <a:spcPts val="600"/>
              </a:spcAft>
              <a:tabLst>
                <a:tab pos="167640" algn="l"/>
              </a:tabLst>
            </a:pPr>
            <a:r>
              <a:rPr lang="en-US" sz="1200" b="1" spc="-35" dirty="0">
                <a:solidFill>
                  <a:srgbClr val="690204"/>
                </a:solidFill>
                <a:latin typeface="Arial" panose="020B0604020202020204" pitchFamily="34" charset="0"/>
                <a:ea typeface="+mj-ea"/>
                <a:cs typeface="Arial" panose="020B0604020202020204" pitchFamily="34" charset="0"/>
              </a:rPr>
              <a:t>Findings Preview: cash and debt behave like complements! </a:t>
            </a:r>
            <a:endParaRPr lang="en-US" sz="1200" spc="-35" dirty="0">
              <a:solidFill>
                <a:srgbClr val="690204"/>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6552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0123-C093-DF82-B33B-CA140FEC7A29}"/>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AAA49BD4-E6DB-ED60-1A50-BD5EF0D8A3F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25053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90486" y="2799618"/>
            <a:ext cx="5972175" cy="286617"/>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Each panel shows the distribution of the main dependent (outstanding short-term debt, left) and independent (cash reserves) variables, both expressed as percentage of discretionary revenues. The solid line represents the mean across states by year. The dark-shaded area shows the percentiles between 25%-75%, as well as the area within one standard deviation form the mean, while the light-shaded areas percentiles 1% to 99% (excluding outliers) and 5%-95%.</a:t>
            </a:r>
          </a:p>
        </p:txBody>
      </p:sp>
      <p:sp>
        <p:nvSpPr>
          <p:cNvPr id="7" name="TextBox 6">
            <a:extLst>
              <a:ext uri="{FF2B5EF4-FFF2-40B4-BE49-F238E27FC236}">
                <a16:creationId xmlns:a16="http://schemas.microsoft.com/office/drawing/2014/main" id="{7FC1C21D-8077-408E-7FA7-FFF0B1A1AABF}"/>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Instrument Validity: Temporal Heterogeneity and Anticipation Effects </a:t>
            </a:r>
          </a:p>
        </p:txBody>
      </p:sp>
      <p:pic>
        <p:nvPicPr>
          <p:cNvPr id="8" name="Picture 7" descr="A graph of a financial chart&#10;&#10;Description automatically generated with low confidence">
            <a:extLst>
              <a:ext uri="{FF2B5EF4-FFF2-40B4-BE49-F238E27FC236}">
                <a16:creationId xmlns:a16="http://schemas.microsoft.com/office/drawing/2014/main" id="{C90885AD-566B-A0A7-3374-F6148EC06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7" y="374515"/>
            <a:ext cx="4786831" cy="2393416"/>
          </a:xfrm>
          <a:prstGeom prst="rect">
            <a:avLst/>
          </a:prstGeom>
        </p:spPr>
      </p:pic>
    </p:spTree>
    <p:extLst>
      <p:ext uri="{BB962C8B-B14F-4D97-AF65-F5344CB8AC3E}">
        <p14:creationId xmlns:p14="http://schemas.microsoft.com/office/powerpoint/2010/main" val="2252806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83884" y="321944"/>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Heckman Selection Model: Short-Term Borrowing and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585638"/>
            <a:ext cx="3854778" cy="458267"/>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Robustness Checks: Heckman Selection Model</a:t>
            </a:r>
          </a:p>
        </p:txBody>
      </p:sp>
      <p:sp>
        <p:nvSpPr>
          <p:cNvPr id="3" name="object 3">
            <a:extLst>
              <a:ext uri="{FF2B5EF4-FFF2-40B4-BE49-F238E27FC236}">
                <a16:creationId xmlns:a16="http://schemas.microsoft.com/office/drawing/2014/main" id="{321CF399-F907-3F6D-984F-EFB183463A27}"/>
              </a:ext>
            </a:extLst>
          </p:cNvPr>
          <p:cNvSpPr txBox="1"/>
          <p:nvPr/>
        </p:nvSpPr>
        <p:spPr>
          <a:xfrm>
            <a:off x="4067175" y="473891"/>
            <a:ext cx="2265342" cy="1887953"/>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690204"/>
                </a:solidFill>
                <a:latin typeface="Arial" panose="020B0604020202020204" pitchFamily="34" charset="0"/>
                <a:cs typeface="Arial" panose="020B0604020202020204" pitchFamily="34" charset="0"/>
              </a:rPr>
              <a:t>Summary: </a:t>
            </a:r>
          </a:p>
          <a:p>
            <a:pPr marL="171450" indent="-171450" algn="l">
              <a:spcBef>
                <a:spcPts val="600"/>
              </a:spcBef>
              <a:spcAft>
                <a:spcPts val="600"/>
              </a:spcAft>
              <a:buFont typeface="Arial" panose="020B0604020202020204" pitchFamily="34" charset="0"/>
              <a:buChar char="•"/>
            </a:pPr>
            <a:r>
              <a:rPr lang="en-US" sz="900" b="1" dirty="0">
                <a:solidFill>
                  <a:srgbClr val="690204"/>
                </a:solidFill>
                <a:latin typeface="Arial" panose="020B0604020202020204" pitchFamily="34" charset="0"/>
                <a:cs typeface="Arial" panose="020B0604020202020204" pitchFamily="34" charset="0"/>
              </a:rPr>
              <a:t>OLS: </a:t>
            </a:r>
            <a:r>
              <a:rPr lang="en-US" sz="900" dirty="0">
                <a:solidFill>
                  <a:srgbClr val="690204"/>
                </a:solidFill>
                <a:latin typeface="Arial" panose="020B0604020202020204" pitchFamily="34" charset="0"/>
                <a:cs typeface="Arial" panose="020B0604020202020204" pitchFamily="34" charset="0"/>
              </a:rPr>
              <a:t>≈</a:t>
            </a:r>
            <a:r>
              <a:rPr lang="en-US" sz="900" spc="-45" dirty="0">
                <a:solidFill>
                  <a:srgbClr val="690204"/>
                </a:solidFill>
                <a:latin typeface="Arial"/>
                <a:cs typeface="Arial"/>
              </a:rPr>
              <a:t> </a:t>
            </a:r>
            <a:r>
              <a:rPr lang="en-US" sz="900" b="1" spc="-45" dirty="0">
                <a:solidFill>
                  <a:srgbClr val="690204"/>
                </a:solidFill>
                <a:latin typeface="Arial"/>
                <a:cs typeface="Arial"/>
              </a:rPr>
              <a:t>⬆️</a:t>
            </a:r>
            <a:r>
              <a:rPr lang="en-US" sz="900" spc="-45" dirty="0">
                <a:solidFill>
                  <a:srgbClr val="690204"/>
                </a:solidFill>
                <a:latin typeface="Arial"/>
                <a:cs typeface="Arial"/>
              </a:rPr>
              <a:t> </a:t>
            </a:r>
            <a:r>
              <a:rPr lang="en-US" sz="900" dirty="0">
                <a:solidFill>
                  <a:srgbClr val="690204"/>
                </a:solidFill>
                <a:latin typeface="Arial" panose="020B0604020202020204" pitchFamily="34" charset="0"/>
                <a:cs typeface="Arial" panose="020B0604020202020204" pitchFamily="34" charset="0"/>
              </a:rPr>
              <a:t>7−9 bps, 0.12-0.17x SD. Upper bound: 47 bps (0.9xSD). </a:t>
            </a:r>
          </a:p>
          <a:p>
            <a:pPr marL="171450" indent="-171450" algn="l">
              <a:spcBef>
                <a:spcPts val="600"/>
              </a:spcBef>
              <a:spcAft>
                <a:spcPts val="600"/>
              </a:spcAft>
              <a:buFont typeface="Arial" panose="020B0604020202020204" pitchFamily="34" charset="0"/>
              <a:buChar char="•"/>
            </a:pPr>
            <a:r>
              <a:rPr lang="en-US" sz="900" dirty="0">
                <a:solidFill>
                  <a:srgbClr val="690204"/>
                </a:solidFill>
                <a:latin typeface="Arial" panose="020B0604020202020204" pitchFamily="34" charset="0"/>
                <a:cs typeface="Arial" panose="020B0604020202020204" pitchFamily="34" charset="0"/>
              </a:rPr>
              <a:t>Endogeneity bias &lt; 0 </a:t>
            </a:r>
          </a:p>
          <a:p>
            <a:pPr marL="167640" marR="30480" indent="-117475">
              <a:lnSpc>
                <a:spcPct val="101000"/>
              </a:lnSpc>
              <a:spcBef>
                <a:spcPts val="600"/>
              </a:spcBef>
              <a:spcAft>
                <a:spcPts val="600"/>
              </a:spcAft>
              <a:buFont typeface="Arial"/>
              <a:buChar char="•"/>
              <a:tabLst>
                <a:tab pos="167640" algn="l"/>
              </a:tabLst>
            </a:pPr>
            <a:r>
              <a:rPr lang="en-US" sz="900" b="1" dirty="0">
                <a:solidFill>
                  <a:srgbClr val="690204"/>
                </a:solidFill>
                <a:latin typeface="Arial" panose="020B0604020202020204" pitchFamily="34" charset="0"/>
                <a:cs typeface="Arial" panose="020B0604020202020204" pitchFamily="34" charset="0"/>
              </a:rPr>
              <a:t>2SLS IV : </a:t>
            </a:r>
            <a:r>
              <a:rPr lang="en-US" sz="900" dirty="0">
                <a:solidFill>
                  <a:srgbClr val="690204"/>
                </a:solidFill>
                <a:latin typeface="Arial" panose="020B0604020202020204" pitchFamily="34" charset="0"/>
                <a:cs typeface="Arial" panose="020B0604020202020204" pitchFamily="34" charset="0"/>
              </a:rPr>
              <a:t>≈</a:t>
            </a:r>
            <a:r>
              <a:rPr lang="en-US" sz="900" b="1" dirty="0">
                <a:solidFill>
                  <a:srgbClr val="690204"/>
                </a:solidFill>
                <a:latin typeface="Arial" panose="020B0604020202020204" pitchFamily="34" charset="0"/>
                <a:cs typeface="Arial" panose="020B0604020202020204" pitchFamily="34" charset="0"/>
              </a:rPr>
              <a:t> </a:t>
            </a:r>
            <a:r>
              <a:rPr lang="en-US" sz="900" b="1" spc="-45" dirty="0">
                <a:solidFill>
                  <a:srgbClr val="690204"/>
                </a:solidFill>
                <a:latin typeface="Arial"/>
                <a:cs typeface="Arial"/>
              </a:rPr>
              <a:t>⬆️</a:t>
            </a:r>
            <a:r>
              <a:rPr lang="en-US" sz="900" dirty="0">
                <a:solidFill>
                  <a:srgbClr val="690204"/>
                </a:solidFill>
                <a:latin typeface="Arial" panose="020B0604020202020204" pitchFamily="34" charset="0"/>
                <a:cs typeface="Arial" panose="020B0604020202020204" pitchFamily="34" charset="0"/>
              </a:rPr>
              <a:t> </a:t>
            </a:r>
          </a:p>
          <a:p>
            <a:pPr marL="167640" marR="30480" indent="-117475">
              <a:lnSpc>
                <a:spcPct val="101000"/>
              </a:lnSpc>
              <a:spcBef>
                <a:spcPts val="600"/>
              </a:spcBef>
              <a:spcAft>
                <a:spcPts val="600"/>
              </a:spcAft>
              <a:buFont typeface="Arial"/>
              <a:buChar char="•"/>
              <a:tabLst>
                <a:tab pos="167640" algn="l"/>
              </a:tabLst>
            </a:pPr>
            <a:r>
              <a:rPr lang="en-US" sz="900" dirty="0">
                <a:solidFill>
                  <a:srgbClr val="690204"/>
                </a:solidFill>
                <a:latin typeface="Arial" panose="020B0604020202020204" pitchFamily="34" charset="0"/>
                <a:cs typeface="Arial" panose="020B0604020202020204" pitchFamily="34" charset="0"/>
              </a:rPr>
              <a:t>Effect Size: </a:t>
            </a:r>
          </a:p>
          <a:p>
            <a:pPr marL="167640" marR="30480" indent="-117475">
              <a:lnSpc>
                <a:spcPct val="101000"/>
              </a:lnSpc>
              <a:spcBef>
                <a:spcPts val="600"/>
              </a:spcBef>
              <a:spcAft>
                <a:spcPts val="600"/>
              </a:spcAft>
              <a:buFont typeface="Arial"/>
              <a:buChar char="•"/>
              <a:tabLst>
                <a:tab pos="167640" algn="l"/>
              </a:tabLst>
            </a:pPr>
            <a:r>
              <a:rPr lang="en-US" sz="900" spc="-45" dirty="0">
                <a:solidFill>
                  <a:srgbClr val="690204"/>
                </a:solidFill>
                <a:latin typeface="Arial"/>
                <a:cs typeface="Arial"/>
              </a:rPr>
              <a:t>IV estimates less sensitive to econometric specification. </a:t>
            </a:r>
            <a:endParaRPr lang="en-US" sz="900" dirty="0">
              <a:solidFill>
                <a:srgbClr val="690204"/>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2686945-47B1-E6C5-1DBB-E60EDCC0F371}"/>
              </a:ext>
            </a:extLst>
          </p:cNvPr>
          <p:cNvGraphicFramePr>
            <a:graphicFrameLocks noGrp="1"/>
          </p:cNvGraphicFramePr>
          <p:nvPr>
            <p:extLst>
              <p:ext uri="{D42A27DB-BD31-4B8C-83A1-F6EECF244321}">
                <p14:modId xmlns:p14="http://schemas.microsoft.com/office/powerpoint/2010/main" val="1421206731"/>
              </p:ext>
            </p:extLst>
          </p:nvPr>
        </p:nvGraphicFramePr>
        <p:xfrm>
          <a:off x="136197" y="497827"/>
          <a:ext cx="3759406" cy="2087811"/>
        </p:xfrm>
        <a:graphic>
          <a:graphicData uri="http://schemas.openxmlformats.org/drawingml/2006/table">
            <a:tbl>
              <a:tblPr firstRow="1" firstCol="1" lastRow="1" lastCol="1" bandRow="1" bandCol="1"/>
              <a:tblGrid>
                <a:gridCol w="1416378">
                  <a:extLst>
                    <a:ext uri="{9D8B030D-6E8A-4147-A177-3AD203B41FA5}">
                      <a16:colId xmlns:a16="http://schemas.microsoft.com/office/drawing/2014/main" val="1039421982"/>
                    </a:ext>
                  </a:extLst>
                </a:gridCol>
                <a:gridCol w="585757">
                  <a:extLst>
                    <a:ext uri="{9D8B030D-6E8A-4147-A177-3AD203B41FA5}">
                      <a16:colId xmlns:a16="http://schemas.microsoft.com/office/drawing/2014/main" val="638298069"/>
                    </a:ext>
                  </a:extLst>
                </a:gridCol>
                <a:gridCol w="585757">
                  <a:extLst>
                    <a:ext uri="{9D8B030D-6E8A-4147-A177-3AD203B41FA5}">
                      <a16:colId xmlns:a16="http://schemas.microsoft.com/office/drawing/2014/main" val="416309459"/>
                    </a:ext>
                  </a:extLst>
                </a:gridCol>
                <a:gridCol w="585757">
                  <a:extLst>
                    <a:ext uri="{9D8B030D-6E8A-4147-A177-3AD203B41FA5}">
                      <a16:colId xmlns:a16="http://schemas.microsoft.com/office/drawing/2014/main" val="1783378749"/>
                    </a:ext>
                  </a:extLst>
                </a:gridCol>
                <a:gridCol w="585757">
                  <a:extLst>
                    <a:ext uri="{9D8B030D-6E8A-4147-A177-3AD203B41FA5}">
                      <a16:colId xmlns:a16="http://schemas.microsoft.com/office/drawing/2014/main" val="2241851312"/>
                    </a:ext>
                  </a:extLst>
                </a:gridCol>
              </a:tblGrid>
              <a:tr h="135025">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63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(4)</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2408533"/>
                  </a:ext>
                </a:extLst>
              </a:tr>
              <a:tr h="141027">
                <a:tc>
                  <a:txBody>
                    <a:bodyPr/>
                    <a:lstStyle/>
                    <a:p>
                      <a:pPr marL="75565" marR="0" algn="l">
                        <a:lnSpc>
                          <a:spcPts val="102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A:</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Second</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Stage</a:t>
                      </a:r>
                    </a:p>
                    <a:p>
                      <a:pPr marL="75565" marR="0" algn="l">
                        <a:lnSpc>
                          <a:spcPts val="1020"/>
                        </a:lnSpc>
                        <a:spcBef>
                          <a:spcPts val="0"/>
                        </a:spcBef>
                        <a:spcAft>
                          <a:spcPts val="0"/>
                        </a:spcAft>
                      </a:pP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(Outcome</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spc="-10" dirty="0">
                          <a:effectLst/>
                          <a:latin typeface="Georgia" panose="02040502050405020303" pitchFamily="18" charset="0"/>
                          <a:ea typeface="Cambria" panose="02040503050406030204" pitchFamily="18" charset="0"/>
                          <a:cs typeface="Cambria" panose="02040503050406030204" pitchFamily="18" charset="0"/>
                        </a:rPr>
                        <a:t>Model)</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337887444"/>
                  </a:ext>
                </a:extLst>
              </a:tr>
              <a:tr h="143427">
                <a:tc>
                  <a:txBody>
                    <a:bodyPr/>
                    <a:lstStyle/>
                    <a:p>
                      <a:pPr marL="75565" marR="0" algn="l">
                        <a:lnSpc>
                          <a:spcPts val="1100"/>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Cash</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Reserves</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spc="-25" dirty="0">
                          <a:effectLst/>
                          <a:latin typeface="Cambria" panose="02040503050406030204" pitchFamily="18" charset="0"/>
                          <a:ea typeface="Cambria" panose="02040503050406030204" pitchFamily="18" charset="0"/>
                          <a:cs typeface="Cambria" panose="02040503050406030204" pitchFamily="18" charset="0"/>
                        </a:rPr>
                        <a:t>DR)</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–0.0716***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–0.0109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0.0552**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0.0909***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83251083"/>
                  </a:ext>
                </a:extLst>
              </a:tr>
              <a:tr h="142827">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(0.0254)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(0.0258)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(0.0263)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(0.0268)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373697039"/>
                  </a:ext>
                </a:extLst>
              </a:tr>
              <a:tr h="142827">
                <a:tc>
                  <a:txBody>
                    <a:bodyPr/>
                    <a:lstStyle/>
                    <a:p>
                      <a:pPr marL="75565" marR="0" algn="l">
                        <a:lnSpc>
                          <a:spcPts val="1095"/>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 B: First Stage </a:t>
                      </a:r>
                    </a:p>
                    <a:p>
                      <a:pPr marL="75565" marR="0" algn="l">
                        <a:lnSpc>
                          <a:spcPts val="1095"/>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(Selection </a:t>
                      </a:r>
                      <a:r>
                        <a:rPr lang="en-US" sz="800" b="1" spc="-10" dirty="0">
                          <a:effectLst/>
                          <a:latin typeface="Georgia" panose="02040502050405020303" pitchFamily="18" charset="0"/>
                          <a:ea typeface="Cambria" panose="02040503050406030204" pitchFamily="18" charset="0"/>
                          <a:cs typeface="Cambria" panose="02040503050406030204" pitchFamily="18" charset="0"/>
                        </a:rPr>
                        <a:t>Model)</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017805099"/>
                  </a:ext>
                </a:extLst>
              </a:tr>
              <a:tr h="143427">
                <a:tc>
                  <a:txBody>
                    <a:bodyPr/>
                    <a:lstStyle/>
                    <a:p>
                      <a:pPr marL="75565" marR="0" algn="l">
                        <a:lnSpc>
                          <a:spcPts val="1100"/>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Timing</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Error</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5">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DR)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19.0228**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19.0228**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19.0228**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19.0228**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721034575"/>
                  </a:ext>
                </a:extLst>
              </a:tr>
              <a:tr h="143427">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(8.1516)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114059"/>
                  </a:ext>
                </a:extLst>
              </a:tr>
              <a:tr h="141627">
                <a:tc>
                  <a:txBody>
                    <a:bodyPr/>
                    <a:lstStyle/>
                    <a:p>
                      <a:pPr marL="75565" marR="0" algn="l">
                        <a:lnSpc>
                          <a:spcPts val="10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Mean</a:t>
                      </a:r>
                      <a:r>
                        <a:rPr lang="en-US" sz="800" spc="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Dep</a:t>
                      </a:r>
                      <a:r>
                        <a:rPr lang="en-US" sz="800" spc="4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Var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90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85441509"/>
                  </a:ext>
                </a:extLst>
              </a:tr>
              <a:tr h="143427">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Std.Dev.</a:t>
                      </a:r>
                      <a:r>
                        <a:rPr lang="en-US" sz="800" spc="2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Dep</a:t>
                      </a:r>
                      <a:r>
                        <a:rPr lang="en-US" sz="800" spc="125">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Var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63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681471404"/>
                  </a:ext>
                </a:extLst>
              </a:tr>
              <a:tr h="143427">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Num.Obs.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067237369"/>
                  </a:ext>
                </a:extLst>
              </a:tr>
              <a:tr h="143427">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Controls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556171024"/>
                  </a:ext>
                </a:extLst>
              </a:tr>
              <a:tr h="143427">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State</a:t>
                      </a:r>
                      <a:r>
                        <a:rPr lang="en-US" sz="800" spc="-2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FE</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220922648"/>
                  </a:ext>
                </a:extLst>
              </a:tr>
              <a:tr h="150628">
                <a:tc>
                  <a:txBody>
                    <a:bodyPr/>
                    <a:lstStyle/>
                    <a:p>
                      <a:pPr marL="75565" marR="0" algn="l">
                        <a:lnSpc>
                          <a:spcPts val="11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Time</a:t>
                      </a:r>
                      <a:r>
                        <a:rPr lang="en-US" sz="800" spc="4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FE</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2611540"/>
                  </a:ext>
                </a:extLst>
              </a:tr>
            </a:tbl>
          </a:graphicData>
        </a:graphic>
      </p:graphicFrame>
    </p:spTree>
    <p:extLst>
      <p:ext uri="{BB962C8B-B14F-4D97-AF65-F5344CB8AC3E}">
        <p14:creationId xmlns:p14="http://schemas.microsoft.com/office/powerpoint/2010/main" val="3318004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Cash Reserves and Short-Term Debt Under Liquidity Constraints</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57425" y="2611302"/>
            <a:ext cx="1354912" cy="277568"/>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lumMod val="65000"/>
                  </a:schemeClr>
                </a:solidFill>
                <a:cs typeface="Arial"/>
              </a:rPr>
              <a:t>Luis Navarro</a:t>
            </a: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185235"/>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Practice Presentation</a:t>
            </a:r>
          </a:p>
        </p:txBody>
      </p:sp>
    </p:spTree>
    <p:extLst>
      <p:ext uri="{BB962C8B-B14F-4D97-AF65-F5344CB8AC3E}">
        <p14:creationId xmlns:p14="http://schemas.microsoft.com/office/powerpoint/2010/main" val="486203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Theoretical Motivation: Liquidity Constraints </a:t>
            </a:r>
          </a:p>
        </p:txBody>
      </p:sp>
      <p:grpSp>
        <p:nvGrpSpPr>
          <p:cNvPr id="5" name="Group 4">
            <a:extLst>
              <a:ext uri="{FF2B5EF4-FFF2-40B4-BE49-F238E27FC236}">
                <a16:creationId xmlns:a16="http://schemas.microsoft.com/office/drawing/2014/main" id="{4086AC63-BF55-02C4-60AD-622C1CEBF49E}"/>
              </a:ext>
            </a:extLst>
          </p:cNvPr>
          <p:cNvGrpSpPr/>
          <p:nvPr/>
        </p:nvGrpSpPr>
        <p:grpSpPr>
          <a:xfrm>
            <a:off x="104775" y="282575"/>
            <a:ext cx="5810394" cy="1302013"/>
            <a:chOff x="714375" y="1120775"/>
            <a:chExt cx="4476115" cy="767285"/>
          </a:xfrm>
        </p:grpSpPr>
        <p:sp>
          <p:nvSpPr>
            <p:cNvPr id="6" name="object 3">
              <a:extLst>
                <a:ext uri="{FF2B5EF4-FFF2-40B4-BE49-F238E27FC236}">
                  <a16:creationId xmlns:a16="http://schemas.microsoft.com/office/drawing/2014/main" id="{9BCD4F23-D901-6C3E-AC8B-74C725D9E56D}"/>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8" name="object 4">
              <a:extLst>
                <a:ext uri="{FF2B5EF4-FFF2-40B4-BE49-F238E27FC236}">
                  <a16:creationId xmlns:a16="http://schemas.microsoft.com/office/drawing/2014/main" id="{96BF67CF-1BD1-6373-D183-6CA372A7E4C4}"/>
                </a:ext>
              </a:extLst>
            </p:cNvPr>
            <p:cNvSpPr txBox="1"/>
            <p:nvPr/>
          </p:nvSpPr>
          <p:spPr>
            <a:xfrm>
              <a:off x="765176" y="1150701"/>
              <a:ext cx="2502345" cy="98791"/>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Without Liquidity Constraints</a:t>
              </a:r>
              <a:endParaRPr sz="1000" dirty="0">
                <a:latin typeface="Tahoma"/>
                <a:cs typeface="Tahoma"/>
              </a:endParaRPr>
            </a:p>
          </p:txBody>
        </p:sp>
        <p:grpSp>
          <p:nvGrpSpPr>
            <p:cNvPr id="9" name="object 5">
              <a:extLst>
                <a:ext uri="{FF2B5EF4-FFF2-40B4-BE49-F238E27FC236}">
                  <a16:creationId xmlns:a16="http://schemas.microsoft.com/office/drawing/2014/main" id="{D6E59091-2D59-C2AE-4BF4-A9897281E8B4}"/>
                </a:ext>
              </a:extLst>
            </p:cNvPr>
            <p:cNvGrpSpPr/>
            <p:nvPr/>
          </p:nvGrpSpPr>
          <p:grpSpPr>
            <a:xfrm>
              <a:off x="714375" y="1283996"/>
              <a:ext cx="4476115" cy="599901"/>
              <a:chOff x="66229" y="1425651"/>
              <a:chExt cx="4476115" cy="599901"/>
            </a:xfrm>
          </p:grpSpPr>
          <p:pic>
            <p:nvPicPr>
              <p:cNvPr id="11" name="object 6">
                <a:extLst>
                  <a:ext uri="{FF2B5EF4-FFF2-40B4-BE49-F238E27FC236}">
                    <a16:creationId xmlns:a16="http://schemas.microsoft.com/office/drawing/2014/main" id="{2E21C603-7584-39A5-68B3-50D0E6B05DC3}"/>
                  </a:ext>
                </a:extLst>
              </p:cNvPr>
              <p:cNvPicPr/>
              <p:nvPr/>
            </p:nvPicPr>
            <p:blipFill>
              <a:blip r:embed="rId3" cstate="print"/>
              <a:stretch>
                <a:fillRect/>
              </a:stretch>
            </p:blipFill>
            <p:spPr>
              <a:xfrm>
                <a:off x="66229" y="1425651"/>
                <a:ext cx="4475587" cy="50609"/>
              </a:xfrm>
              <a:prstGeom prst="rect">
                <a:avLst/>
              </a:prstGeom>
            </p:spPr>
          </p:pic>
          <p:sp>
            <p:nvSpPr>
              <p:cNvPr id="12" name="object 8">
                <a:extLst>
                  <a:ext uri="{FF2B5EF4-FFF2-40B4-BE49-F238E27FC236}">
                    <a16:creationId xmlns:a16="http://schemas.microsoft.com/office/drawing/2014/main" id="{89F90643-2779-50DF-D3B5-42385450FA55}"/>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0" name="object 9">
              <a:extLst>
                <a:ext uri="{FF2B5EF4-FFF2-40B4-BE49-F238E27FC236}">
                  <a16:creationId xmlns:a16="http://schemas.microsoft.com/office/drawing/2014/main" id="{580E997E-D317-0A9B-396F-FCDEF69089B0}"/>
                </a:ext>
              </a:extLst>
            </p:cNvPr>
            <p:cNvSpPr txBox="1"/>
            <p:nvPr/>
          </p:nvSpPr>
          <p:spPr>
            <a:xfrm>
              <a:off x="735507" y="1320009"/>
              <a:ext cx="4450715" cy="568051"/>
            </a:xfrm>
            <a:prstGeom prst="rect">
              <a:avLst/>
            </a:prstGeom>
          </p:spPr>
          <p:txBody>
            <a:bodyPr vert="horz" wrap="square" lIns="0" tIns="10795" rIns="0" bIns="0" rtlCol="0">
              <a:spAutoFit/>
            </a:bodyPr>
            <a:lstStyle/>
            <a:p>
              <a:pPr marL="257175" indent="-114935" algn="just">
                <a:lnSpc>
                  <a:spcPct val="100000"/>
                </a:lnSpc>
                <a:spcBef>
                  <a:spcPts val="409"/>
                </a:spcBef>
                <a:buFont typeface="Meiryo UI"/>
                <a:buChar char="•"/>
                <a:tabLst>
                  <a:tab pos="257175" algn="l"/>
                </a:tabLst>
              </a:pPr>
              <a:r>
                <a:rPr lang="en-US" sz="1100" spc="-45" dirty="0">
                  <a:latin typeface="Arial"/>
                  <a:cs typeface="Arial"/>
                </a:rPr>
                <a:t>Cash</a:t>
              </a:r>
              <a:r>
                <a:rPr lang="en-US" sz="1100" spc="-20" dirty="0">
                  <a:latin typeface="Arial"/>
                  <a:cs typeface="Arial"/>
                </a:rPr>
                <a:t> </a:t>
              </a:r>
              <a:r>
                <a:rPr lang="en-US" sz="1100" spc="-10" dirty="0">
                  <a:latin typeface="Arial"/>
                  <a:cs typeface="Arial"/>
                </a:rPr>
                <a:t>and</a:t>
              </a:r>
              <a:r>
                <a:rPr lang="en-US" sz="1100" spc="-25" dirty="0">
                  <a:latin typeface="Arial"/>
                  <a:cs typeface="Arial"/>
                </a:rPr>
                <a:t> </a:t>
              </a:r>
              <a:r>
                <a:rPr lang="en-US" sz="1100" dirty="0">
                  <a:latin typeface="Arial"/>
                  <a:cs typeface="Arial"/>
                </a:rPr>
                <a:t>debt</a:t>
              </a:r>
              <a:r>
                <a:rPr lang="en-US" sz="1100" spc="-20" dirty="0">
                  <a:latin typeface="Arial"/>
                  <a:cs typeface="Arial"/>
                </a:rPr>
                <a:t> </a:t>
              </a:r>
              <a:r>
                <a:rPr lang="en-US" sz="1100" spc="-40" dirty="0">
                  <a:latin typeface="Arial"/>
                  <a:cs typeface="Arial"/>
                </a:rPr>
                <a:t>behave</a:t>
              </a:r>
              <a:r>
                <a:rPr lang="en-US" sz="1100" spc="-20" dirty="0">
                  <a:latin typeface="Arial"/>
                  <a:cs typeface="Arial"/>
                </a:rPr>
                <a:t> </a:t>
              </a:r>
              <a:r>
                <a:rPr lang="en-US" sz="1100" dirty="0">
                  <a:latin typeface="Arial"/>
                  <a:cs typeface="Arial"/>
                </a:rPr>
                <a:t>like</a:t>
              </a:r>
              <a:r>
                <a:rPr lang="en-US" sz="1100" spc="-20" dirty="0">
                  <a:latin typeface="Arial"/>
                  <a:cs typeface="Arial"/>
                </a:rPr>
                <a:t> </a:t>
              </a:r>
              <a:r>
                <a:rPr lang="en-US" sz="1100" spc="-10" dirty="0">
                  <a:latin typeface="Arial"/>
                  <a:cs typeface="Arial"/>
                </a:rPr>
                <a:t>substitutes.</a:t>
              </a:r>
              <a:endParaRPr lang="en-US" sz="1100" dirty="0">
                <a:latin typeface="Arial"/>
                <a:cs typeface="Arial"/>
              </a:endParaRPr>
            </a:p>
            <a:p>
              <a:pPr marL="256540" marR="297815" indent="-114935" algn="just">
                <a:lnSpc>
                  <a:spcPct val="101000"/>
                </a:lnSpc>
                <a:spcBef>
                  <a:spcPts val="300"/>
                </a:spcBef>
                <a:buFont typeface="Meiryo UI"/>
                <a:buChar char="•"/>
                <a:tabLst>
                  <a:tab pos="259079" algn="l"/>
                </a:tabLst>
              </a:pPr>
              <a:r>
                <a:rPr lang="en-US" sz="1100" spc="-25" dirty="0">
                  <a:latin typeface="Arial"/>
                  <a:cs typeface="Arial"/>
                </a:rPr>
                <a:t>Pecking</a:t>
              </a:r>
              <a:r>
                <a:rPr lang="en-US" sz="1100" spc="-15" dirty="0">
                  <a:latin typeface="Arial"/>
                  <a:cs typeface="Arial"/>
                </a:rPr>
                <a:t> </a:t>
              </a:r>
              <a:r>
                <a:rPr lang="en-US" sz="1100" spc="-20" dirty="0">
                  <a:latin typeface="Arial"/>
                  <a:cs typeface="Arial"/>
                </a:rPr>
                <a:t>order</a:t>
              </a:r>
              <a:r>
                <a:rPr lang="en-US" sz="1100" spc="-15" dirty="0">
                  <a:latin typeface="Arial"/>
                  <a:cs typeface="Arial"/>
                </a:rPr>
                <a:t> </a:t>
              </a:r>
              <a:r>
                <a:rPr lang="en-US" sz="1100" dirty="0">
                  <a:latin typeface="Arial"/>
                  <a:cs typeface="Arial"/>
                </a:rPr>
                <a:t>theory:</a:t>
              </a:r>
              <a:r>
                <a:rPr lang="en-US" sz="1100" spc="65" dirty="0">
                  <a:latin typeface="Arial"/>
                  <a:cs typeface="Arial"/>
                </a:rPr>
                <a:t> </a:t>
              </a:r>
              <a:r>
                <a:rPr lang="en-US" sz="1100" spc="-20" dirty="0">
                  <a:latin typeface="Arial"/>
                  <a:cs typeface="Arial"/>
                </a:rPr>
                <a:t>Organizations</a:t>
              </a:r>
              <a:r>
                <a:rPr lang="en-US" sz="1100" spc="-15" dirty="0">
                  <a:latin typeface="Arial"/>
                  <a:cs typeface="Arial"/>
                </a:rPr>
                <a:t> </a:t>
              </a:r>
              <a:r>
                <a:rPr lang="en-US" sz="1100" spc="-20" dirty="0">
                  <a:latin typeface="Arial"/>
                  <a:cs typeface="Arial"/>
                </a:rPr>
                <a:t>prefer</a:t>
              </a:r>
              <a:r>
                <a:rPr lang="en-US" sz="1100" spc="-15" dirty="0">
                  <a:latin typeface="Arial"/>
                  <a:cs typeface="Arial"/>
                </a:rPr>
                <a:t> </a:t>
              </a:r>
              <a:r>
                <a:rPr lang="en-US" sz="1100" dirty="0">
                  <a:latin typeface="Arial"/>
                  <a:cs typeface="Arial"/>
                </a:rPr>
                <a:t>internal</a:t>
              </a:r>
              <a:r>
                <a:rPr lang="en-US" sz="1100" spc="-15" dirty="0">
                  <a:latin typeface="Arial"/>
                  <a:cs typeface="Arial"/>
                </a:rPr>
                <a:t> </a:t>
              </a:r>
              <a:r>
                <a:rPr lang="en-US" sz="1100" spc="-20" dirty="0">
                  <a:latin typeface="Arial"/>
                  <a:cs typeface="Arial"/>
                </a:rPr>
                <a:t>over</a:t>
              </a:r>
              <a:r>
                <a:rPr lang="en-US" sz="1100" spc="-15" dirty="0">
                  <a:latin typeface="Arial"/>
                  <a:cs typeface="Arial"/>
                </a:rPr>
                <a:t> </a:t>
              </a:r>
              <a:r>
                <a:rPr lang="en-US" sz="1100" spc="-20" dirty="0">
                  <a:latin typeface="Arial"/>
                  <a:cs typeface="Arial"/>
                </a:rPr>
                <a:t>external</a:t>
              </a:r>
              <a:r>
                <a:rPr lang="en-US" sz="1100" spc="-15" dirty="0">
                  <a:latin typeface="Arial"/>
                  <a:cs typeface="Arial"/>
                </a:rPr>
                <a:t> </a:t>
              </a:r>
              <a:r>
                <a:rPr lang="en-US" sz="1100" dirty="0">
                  <a:latin typeface="Arial"/>
                  <a:cs typeface="Arial"/>
                </a:rPr>
                <a:t>financing.</a:t>
              </a:r>
              <a:r>
                <a:rPr lang="en-US" sz="1100" spc="60" dirty="0">
                  <a:latin typeface="Arial"/>
                  <a:cs typeface="Arial"/>
                </a:rPr>
                <a:t> </a:t>
              </a:r>
              <a:r>
                <a:rPr lang="en-US" sz="1100" spc="-20" dirty="0">
                  <a:latin typeface="Arial"/>
                  <a:cs typeface="Arial"/>
                </a:rPr>
                <a:t>Debt </a:t>
              </a:r>
              <a:r>
                <a:rPr lang="en-US" sz="1100" spc="-30" dirty="0">
                  <a:latin typeface="Arial"/>
                  <a:cs typeface="Arial"/>
                </a:rPr>
                <a:t>carries</a:t>
              </a:r>
              <a:r>
                <a:rPr lang="en-US" sz="1100" spc="15" dirty="0">
                  <a:latin typeface="Arial"/>
                  <a:cs typeface="Arial"/>
                </a:rPr>
                <a:t> </a:t>
              </a:r>
              <a:r>
                <a:rPr lang="en-US" sz="1100" spc="-10" dirty="0">
                  <a:latin typeface="Arial"/>
                  <a:cs typeface="Arial"/>
                </a:rPr>
                <a:t>interest</a:t>
              </a:r>
              <a:r>
                <a:rPr lang="en-US" sz="1100" spc="15" dirty="0">
                  <a:latin typeface="Arial"/>
                  <a:cs typeface="Arial"/>
                </a:rPr>
                <a:t> </a:t>
              </a:r>
              <a:r>
                <a:rPr lang="en-US" sz="1100" spc="-10" dirty="0">
                  <a:latin typeface="Arial"/>
                  <a:cs typeface="Arial"/>
                </a:rPr>
                <a:t>and</a:t>
              </a:r>
              <a:r>
                <a:rPr lang="en-US" sz="1100" spc="20" dirty="0">
                  <a:latin typeface="Arial"/>
                  <a:cs typeface="Arial"/>
                </a:rPr>
                <a:t> </a:t>
              </a:r>
              <a:r>
                <a:rPr lang="en-US" sz="1100" spc="-45" dirty="0">
                  <a:latin typeface="Arial"/>
                  <a:cs typeface="Arial"/>
                </a:rPr>
                <a:t>opens</a:t>
              </a:r>
              <a:r>
                <a:rPr lang="en-US" sz="1100" spc="15" dirty="0">
                  <a:latin typeface="Arial"/>
                  <a:cs typeface="Arial"/>
                </a:rPr>
                <a:t> </a:t>
              </a:r>
              <a:r>
                <a:rPr lang="en-US" sz="1100" dirty="0">
                  <a:latin typeface="Arial"/>
                  <a:cs typeface="Arial"/>
                </a:rPr>
                <a:t>the</a:t>
              </a:r>
              <a:r>
                <a:rPr lang="en-US" sz="1100" spc="20" dirty="0">
                  <a:latin typeface="Arial"/>
                  <a:cs typeface="Arial"/>
                </a:rPr>
                <a:t> </a:t>
              </a:r>
              <a:r>
                <a:rPr lang="en-US" sz="1100" dirty="0">
                  <a:latin typeface="Arial"/>
                  <a:cs typeface="Arial"/>
                </a:rPr>
                <a:t>door</a:t>
              </a:r>
              <a:r>
                <a:rPr lang="en-US" sz="1100" spc="15" dirty="0">
                  <a:latin typeface="Arial"/>
                  <a:cs typeface="Arial"/>
                </a:rPr>
                <a:t> </a:t>
              </a:r>
              <a:r>
                <a:rPr lang="en-US" sz="1100" dirty="0">
                  <a:latin typeface="Arial"/>
                  <a:cs typeface="Arial"/>
                </a:rPr>
                <a:t>to</a:t>
              </a:r>
              <a:r>
                <a:rPr lang="en-US" sz="1100" spc="20" dirty="0">
                  <a:latin typeface="Arial"/>
                  <a:cs typeface="Arial"/>
                </a:rPr>
                <a:t> </a:t>
              </a:r>
              <a:r>
                <a:rPr lang="en-US" sz="1100" dirty="0">
                  <a:latin typeface="Arial"/>
                  <a:cs typeface="Arial"/>
                </a:rPr>
                <a:t>the</a:t>
              </a:r>
              <a:r>
                <a:rPr lang="en-US" sz="1100" spc="15" dirty="0">
                  <a:latin typeface="Arial"/>
                  <a:cs typeface="Arial"/>
                </a:rPr>
                <a:t> </a:t>
              </a:r>
              <a:r>
                <a:rPr lang="en-US" sz="1100" spc="-10" dirty="0">
                  <a:latin typeface="Arial"/>
                  <a:cs typeface="Arial"/>
                </a:rPr>
                <a:t>scrutiny</a:t>
              </a:r>
              <a:r>
                <a:rPr lang="en-US" sz="1100" spc="15" dirty="0">
                  <a:latin typeface="Arial"/>
                  <a:cs typeface="Arial"/>
                </a:rPr>
                <a:t> </a:t>
              </a:r>
              <a:r>
                <a:rPr lang="en-US" sz="1100" dirty="0">
                  <a:latin typeface="Arial"/>
                  <a:cs typeface="Arial"/>
                </a:rPr>
                <a:t>of</a:t>
              </a:r>
              <a:r>
                <a:rPr lang="en-US" sz="1100" spc="20" dirty="0">
                  <a:latin typeface="Arial"/>
                  <a:cs typeface="Arial"/>
                </a:rPr>
                <a:t> </a:t>
              </a:r>
              <a:r>
                <a:rPr lang="en-US" sz="1100" dirty="0">
                  <a:latin typeface="Arial"/>
                  <a:cs typeface="Arial"/>
                </a:rPr>
                <a:t>third</a:t>
              </a:r>
              <a:r>
                <a:rPr lang="en-US" sz="1100" spc="15" dirty="0">
                  <a:latin typeface="Arial"/>
                  <a:cs typeface="Arial"/>
                </a:rPr>
                <a:t> </a:t>
              </a:r>
              <a:r>
                <a:rPr lang="en-US" sz="1100" spc="-20" dirty="0">
                  <a:latin typeface="Arial"/>
                  <a:cs typeface="Arial"/>
                </a:rPr>
                <a:t>parties</a:t>
              </a:r>
              <a:r>
                <a:rPr lang="en-US" sz="1100" spc="20" dirty="0">
                  <a:latin typeface="Arial"/>
                  <a:cs typeface="Arial"/>
                </a:rPr>
                <a:t> </a:t>
              </a:r>
              <a:r>
                <a:rPr lang="en-US" sz="1100" spc="-30" dirty="0">
                  <a:latin typeface="Arial"/>
                  <a:cs typeface="Arial"/>
                </a:rPr>
                <a:t>(</a:t>
              </a:r>
              <a:r>
                <a:rPr lang="en-US" sz="1100" spc="-30" dirty="0">
                  <a:solidFill>
                    <a:srgbClr val="0000FF"/>
                  </a:solidFill>
                  <a:latin typeface="Arial"/>
                  <a:cs typeface="Arial"/>
                  <a:hlinkClick r:id="" action="ppaction://noaction"/>
                </a:rPr>
                <a:t>Jensen,</a:t>
              </a:r>
              <a:r>
                <a:rPr lang="en-US" sz="1100" spc="15" dirty="0">
                  <a:solidFill>
                    <a:srgbClr val="0000FF"/>
                  </a:solidFill>
                  <a:latin typeface="Arial"/>
                  <a:cs typeface="Arial"/>
                  <a:hlinkClick r:id="" action="ppaction://noaction"/>
                </a:rPr>
                <a:t> </a:t>
              </a:r>
              <a:r>
                <a:rPr lang="en-US" sz="1100" spc="-10" dirty="0">
                  <a:solidFill>
                    <a:srgbClr val="0000FF"/>
                  </a:solidFill>
                  <a:latin typeface="Arial"/>
                  <a:cs typeface="Arial"/>
                  <a:hlinkClick r:id="" action="ppaction://noaction"/>
                </a:rPr>
                <a:t>1986</a:t>
              </a:r>
              <a:r>
                <a:rPr lang="en-US" sz="1100" spc="-10" dirty="0">
                  <a:latin typeface="Arial"/>
                  <a:cs typeface="Arial"/>
                </a:rPr>
                <a:t>; </a:t>
              </a:r>
              <a:r>
                <a:rPr lang="en-US" sz="1100" spc="-20" dirty="0">
                  <a:solidFill>
                    <a:srgbClr val="0000FF"/>
                  </a:solidFill>
                  <a:latin typeface="Arial"/>
                  <a:cs typeface="Arial"/>
                  <a:hlinkClick r:id="" action="ppaction://noaction"/>
                </a:rPr>
                <a:t>Myers,</a:t>
              </a:r>
              <a:r>
                <a:rPr lang="en-US" sz="1100" spc="-15" dirty="0">
                  <a:solidFill>
                    <a:srgbClr val="0000FF"/>
                  </a:solidFill>
                  <a:latin typeface="Arial"/>
                  <a:cs typeface="Arial"/>
                  <a:hlinkClick r:id="" action="ppaction://noaction"/>
                </a:rPr>
                <a:t> </a:t>
              </a:r>
              <a:r>
                <a:rPr lang="en-US" sz="1100" spc="-10" dirty="0">
                  <a:solidFill>
                    <a:srgbClr val="0000FF"/>
                  </a:solidFill>
                  <a:latin typeface="Arial"/>
                  <a:cs typeface="Arial"/>
                  <a:hlinkClick r:id="" action="ppaction://noaction"/>
                </a:rPr>
                <a:t>1984</a:t>
              </a:r>
              <a:r>
                <a:rPr lang="en-US" sz="1100" spc="-10" dirty="0">
                  <a:latin typeface="Arial"/>
                  <a:cs typeface="Arial"/>
                </a:rPr>
                <a:t>).</a:t>
              </a:r>
              <a:endParaRPr lang="en-US" sz="1100" dirty="0">
                <a:latin typeface="Arial"/>
                <a:cs typeface="Arial"/>
              </a:endParaRPr>
            </a:p>
            <a:p>
              <a:pPr marL="257175" indent="-114935" algn="just">
                <a:lnSpc>
                  <a:spcPct val="100000"/>
                </a:lnSpc>
                <a:spcBef>
                  <a:spcPts val="309"/>
                </a:spcBef>
                <a:buFont typeface="Meiryo UI"/>
                <a:buChar char="•"/>
                <a:tabLst>
                  <a:tab pos="257175" algn="l"/>
                </a:tabLst>
              </a:pPr>
              <a:r>
                <a:rPr lang="en-US" sz="1100" dirty="0">
                  <a:latin typeface="Arial"/>
                  <a:cs typeface="Arial"/>
                </a:rPr>
                <a:t>Implication:</a:t>
              </a:r>
              <a:r>
                <a:rPr lang="en-US" sz="1100" spc="110" dirty="0">
                  <a:latin typeface="Arial"/>
                  <a:cs typeface="Arial"/>
                </a:rPr>
                <a:t> </a:t>
              </a:r>
              <a:r>
                <a:rPr lang="en-US" sz="1100" spc="-20" dirty="0">
                  <a:latin typeface="Arial"/>
                  <a:cs typeface="Arial"/>
                </a:rPr>
                <a:t>finance</a:t>
              </a:r>
              <a:r>
                <a:rPr lang="en-US" sz="1100" spc="15" dirty="0">
                  <a:latin typeface="Arial"/>
                  <a:cs typeface="Arial"/>
                </a:rPr>
                <a:t> </a:t>
              </a:r>
              <a:r>
                <a:rPr lang="en-US" sz="1100" dirty="0">
                  <a:latin typeface="Arial"/>
                  <a:cs typeface="Arial"/>
                </a:rPr>
                <a:t>liquidity</a:t>
              </a:r>
              <a:r>
                <a:rPr lang="en-US" sz="1100" spc="20" dirty="0">
                  <a:latin typeface="Arial"/>
                  <a:cs typeface="Arial"/>
                </a:rPr>
                <a:t> </a:t>
              </a:r>
              <a:r>
                <a:rPr lang="en-US" sz="1100" spc="-40" dirty="0">
                  <a:latin typeface="Arial"/>
                  <a:cs typeface="Arial"/>
                </a:rPr>
                <a:t>gaps</a:t>
              </a:r>
              <a:r>
                <a:rPr lang="en-US" sz="1100" spc="20" dirty="0">
                  <a:latin typeface="Arial"/>
                  <a:cs typeface="Arial"/>
                </a:rPr>
                <a:t> </a:t>
              </a:r>
              <a:r>
                <a:rPr lang="en-US" sz="1100" dirty="0">
                  <a:latin typeface="Arial"/>
                  <a:cs typeface="Arial"/>
                </a:rPr>
                <a:t>with</a:t>
              </a:r>
              <a:r>
                <a:rPr lang="en-US" sz="1100" spc="15" dirty="0">
                  <a:latin typeface="Arial"/>
                  <a:cs typeface="Arial"/>
                </a:rPr>
                <a:t> </a:t>
              </a:r>
              <a:r>
                <a:rPr lang="en-US" sz="1100" spc="-40" dirty="0">
                  <a:latin typeface="Arial"/>
                  <a:cs typeface="Arial"/>
                </a:rPr>
                <a:t>cash</a:t>
              </a:r>
              <a:r>
                <a:rPr lang="en-US" sz="1100" spc="20" dirty="0">
                  <a:latin typeface="Arial"/>
                  <a:cs typeface="Arial"/>
                </a:rPr>
                <a:t> </a:t>
              </a:r>
              <a:r>
                <a:rPr lang="en-US" sz="1100" spc="-10" dirty="0">
                  <a:latin typeface="Arial"/>
                  <a:cs typeface="Arial"/>
                </a:rPr>
                <a:t>reserves.</a:t>
              </a:r>
              <a:endParaRPr lang="en-US" sz="1100" dirty="0">
                <a:latin typeface="Arial"/>
                <a:cs typeface="Arial"/>
              </a:endParaRPr>
            </a:p>
          </p:txBody>
        </p:sp>
      </p:grpSp>
      <p:grpSp>
        <p:nvGrpSpPr>
          <p:cNvPr id="13" name="Group 12">
            <a:extLst>
              <a:ext uri="{FF2B5EF4-FFF2-40B4-BE49-F238E27FC236}">
                <a16:creationId xmlns:a16="http://schemas.microsoft.com/office/drawing/2014/main" id="{C06C8C41-18DE-475B-E12E-28B1FA3271DD}"/>
              </a:ext>
            </a:extLst>
          </p:cNvPr>
          <p:cNvGrpSpPr/>
          <p:nvPr/>
        </p:nvGrpSpPr>
        <p:grpSpPr>
          <a:xfrm>
            <a:off x="104775" y="1654175"/>
            <a:ext cx="5810394" cy="1314119"/>
            <a:chOff x="714375" y="1120775"/>
            <a:chExt cx="4476115" cy="774419"/>
          </a:xfrm>
        </p:grpSpPr>
        <p:sp>
          <p:nvSpPr>
            <p:cNvPr id="14" name="object 3">
              <a:extLst>
                <a:ext uri="{FF2B5EF4-FFF2-40B4-BE49-F238E27FC236}">
                  <a16:creationId xmlns:a16="http://schemas.microsoft.com/office/drawing/2014/main" id="{3E052E6E-A71C-5024-2339-BA3ADF61C0D4}"/>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BC2E494-58AE-2893-CDE1-8B1F44785951}"/>
                </a:ext>
              </a:extLst>
            </p:cNvPr>
            <p:cNvSpPr txBox="1"/>
            <p:nvPr/>
          </p:nvSpPr>
          <p:spPr>
            <a:xfrm>
              <a:off x="765176" y="1150701"/>
              <a:ext cx="2502345" cy="75573"/>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Under Liquidity Constraints</a:t>
              </a:r>
              <a:endParaRPr sz="1000" dirty="0">
                <a:latin typeface="Tahoma"/>
                <a:cs typeface="Tahoma"/>
              </a:endParaRPr>
            </a:p>
          </p:txBody>
        </p:sp>
        <p:grpSp>
          <p:nvGrpSpPr>
            <p:cNvPr id="16" name="object 5">
              <a:extLst>
                <a:ext uri="{FF2B5EF4-FFF2-40B4-BE49-F238E27FC236}">
                  <a16:creationId xmlns:a16="http://schemas.microsoft.com/office/drawing/2014/main" id="{40748595-42A6-DBB5-AF01-9D633BF52363}"/>
                </a:ext>
              </a:extLst>
            </p:cNvPr>
            <p:cNvGrpSpPr/>
            <p:nvPr/>
          </p:nvGrpSpPr>
          <p:grpSpPr>
            <a:xfrm>
              <a:off x="714375" y="1283996"/>
              <a:ext cx="4476115" cy="599901"/>
              <a:chOff x="66229" y="1425651"/>
              <a:chExt cx="4476115" cy="599901"/>
            </a:xfrm>
          </p:grpSpPr>
          <p:pic>
            <p:nvPicPr>
              <p:cNvPr id="18" name="object 6">
                <a:extLst>
                  <a:ext uri="{FF2B5EF4-FFF2-40B4-BE49-F238E27FC236}">
                    <a16:creationId xmlns:a16="http://schemas.microsoft.com/office/drawing/2014/main" id="{8DF519EC-A3AB-FCBA-5761-C2DB0B00A2BF}"/>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5780443C-BDC9-109C-4179-8E5102BD6879}"/>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7" name="object 9">
              <a:extLst>
                <a:ext uri="{FF2B5EF4-FFF2-40B4-BE49-F238E27FC236}">
                  <a16:creationId xmlns:a16="http://schemas.microsoft.com/office/drawing/2014/main" id="{46595346-17A0-3383-8CAD-822FE4F2A354}"/>
                </a:ext>
              </a:extLst>
            </p:cNvPr>
            <p:cNvSpPr txBox="1"/>
            <p:nvPr/>
          </p:nvSpPr>
          <p:spPr>
            <a:xfrm>
              <a:off x="735507" y="1320009"/>
              <a:ext cx="4450715" cy="575185"/>
            </a:xfrm>
            <a:prstGeom prst="rect">
              <a:avLst/>
            </a:prstGeom>
          </p:spPr>
          <p:txBody>
            <a:bodyPr vert="horz" wrap="square" lIns="0" tIns="10795" rIns="0" bIns="0" rtlCol="0">
              <a:spAutoFit/>
            </a:bodyPr>
            <a:lstStyle/>
            <a:p>
              <a:pPr marL="257175" indent="-114935">
                <a:lnSpc>
                  <a:spcPct val="100000"/>
                </a:lnSpc>
                <a:spcBef>
                  <a:spcPts val="409"/>
                </a:spcBef>
                <a:buFont typeface="Meiryo UI"/>
                <a:buChar char="•"/>
                <a:tabLst>
                  <a:tab pos="257175" algn="l"/>
                </a:tabLst>
              </a:pPr>
              <a:r>
                <a:rPr lang="en-US" sz="1100" spc="-25" dirty="0">
                  <a:latin typeface="Arial"/>
                  <a:cs typeface="Arial"/>
                </a:rPr>
                <a:t>Relationship</a:t>
              </a:r>
              <a:r>
                <a:rPr lang="en-US" sz="1100" spc="5" dirty="0">
                  <a:latin typeface="Arial"/>
                  <a:cs typeface="Arial"/>
                </a:rPr>
                <a:t> </a:t>
              </a:r>
              <a:r>
                <a:rPr lang="en-US" sz="1100" dirty="0">
                  <a:latin typeface="Arial"/>
                  <a:cs typeface="Arial"/>
                </a:rPr>
                <a:t>is</a:t>
              </a:r>
              <a:r>
                <a:rPr lang="en-US" sz="1100" spc="5" dirty="0">
                  <a:latin typeface="Arial"/>
                  <a:cs typeface="Arial"/>
                </a:rPr>
                <a:t> </a:t>
              </a:r>
              <a:r>
                <a:rPr lang="en-US" sz="1100" spc="-35" dirty="0">
                  <a:latin typeface="Arial"/>
                  <a:cs typeface="Arial"/>
                </a:rPr>
                <a:t>ambiguous</a:t>
              </a:r>
              <a:r>
                <a:rPr lang="en-US" sz="1100" spc="10" dirty="0">
                  <a:latin typeface="Arial"/>
                  <a:cs typeface="Arial"/>
                </a:rPr>
                <a:t> </a:t>
              </a:r>
              <a:r>
                <a:rPr lang="en-US" sz="1100" dirty="0">
                  <a:latin typeface="Arial"/>
                  <a:cs typeface="Arial"/>
                </a:rPr>
                <a:t>(Empirical</a:t>
              </a:r>
              <a:r>
                <a:rPr lang="en-US" sz="1100" spc="5" dirty="0">
                  <a:latin typeface="Arial"/>
                  <a:cs typeface="Arial"/>
                </a:rPr>
                <a:t> </a:t>
              </a:r>
              <a:r>
                <a:rPr lang="en-US" sz="1100" spc="-10" dirty="0">
                  <a:latin typeface="Arial"/>
                  <a:cs typeface="Arial"/>
                </a:rPr>
                <a:t>question!).</a:t>
              </a:r>
              <a:endParaRPr lang="en-US" sz="1100" dirty="0">
                <a:latin typeface="Arial"/>
                <a:cs typeface="Arial"/>
              </a:endParaRPr>
            </a:p>
            <a:p>
              <a:pPr marL="257175" indent="-114935">
                <a:lnSpc>
                  <a:spcPct val="100000"/>
                </a:lnSpc>
                <a:spcBef>
                  <a:spcPts val="310"/>
                </a:spcBef>
                <a:buFont typeface="Meiryo UI"/>
                <a:buChar char="•"/>
                <a:tabLst>
                  <a:tab pos="257175" algn="l"/>
                </a:tabLst>
              </a:pPr>
              <a:r>
                <a:rPr lang="en-US" sz="1100" spc="-45" dirty="0">
                  <a:latin typeface="Arial"/>
                  <a:cs typeface="Arial"/>
                </a:rPr>
                <a:t>Cash</a:t>
              </a:r>
              <a:r>
                <a:rPr lang="en-US" sz="1100" spc="-5" dirty="0">
                  <a:latin typeface="Arial"/>
                  <a:cs typeface="Arial"/>
                </a:rPr>
                <a:t> </a:t>
              </a:r>
              <a:r>
                <a:rPr lang="en-US" sz="1100" spc="-55" dirty="0">
                  <a:latin typeface="Arial"/>
                  <a:cs typeface="Arial"/>
                </a:rPr>
                <a:t>reserves</a:t>
              </a:r>
              <a:r>
                <a:rPr lang="en-US" sz="1100" spc="-5" dirty="0">
                  <a:latin typeface="Arial"/>
                  <a:cs typeface="Arial"/>
                </a:rPr>
                <a:t> </a:t>
              </a:r>
              <a:r>
                <a:rPr lang="en-US" sz="1100" spc="-35" dirty="0">
                  <a:latin typeface="Arial"/>
                  <a:cs typeface="Arial"/>
                </a:rPr>
                <a:t>have</a:t>
              </a:r>
              <a:r>
                <a:rPr lang="en-US" sz="1100" spc="-5" dirty="0">
                  <a:latin typeface="Arial"/>
                  <a:cs typeface="Arial"/>
                </a:rPr>
                <a:t> </a:t>
              </a:r>
              <a:r>
                <a:rPr lang="en-US" sz="1100" dirty="0">
                  <a:latin typeface="Arial"/>
                  <a:cs typeface="Arial"/>
                </a:rPr>
                <a:t>an</a:t>
              </a:r>
              <a:r>
                <a:rPr lang="en-US" sz="1100" spc="-5" dirty="0">
                  <a:latin typeface="Arial"/>
                  <a:cs typeface="Arial"/>
                </a:rPr>
                <a:t> </a:t>
              </a:r>
              <a:r>
                <a:rPr lang="en-US" sz="1100" spc="-10" dirty="0">
                  <a:latin typeface="Arial"/>
                  <a:cs typeface="Arial"/>
                </a:rPr>
                <a:t>operational</a:t>
              </a:r>
              <a:r>
                <a:rPr lang="en-US" sz="1100" dirty="0">
                  <a:latin typeface="Arial"/>
                  <a:cs typeface="Arial"/>
                </a:rPr>
                <a:t> </a:t>
              </a:r>
              <a:r>
                <a:rPr lang="en-US" sz="1100" spc="-10" dirty="0">
                  <a:latin typeface="Arial"/>
                  <a:cs typeface="Arial"/>
                </a:rPr>
                <a:t>and</a:t>
              </a:r>
              <a:r>
                <a:rPr lang="en-US" sz="1100" spc="-5" dirty="0">
                  <a:latin typeface="Arial"/>
                  <a:cs typeface="Arial"/>
                </a:rPr>
                <a:t> </a:t>
              </a:r>
              <a:r>
                <a:rPr lang="en-US" sz="1100" spc="-25" dirty="0">
                  <a:latin typeface="Arial"/>
                  <a:cs typeface="Arial"/>
                </a:rPr>
                <a:t>precautionary</a:t>
              </a:r>
              <a:r>
                <a:rPr lang="en-US" sz="1100" spc="-5" dirty="0">
                  <a:latin typeface="Arial"/>
                  <a:cs typeface="Arial"/>
                </a:rPr>
                <a:t> </a:t>
              </a:r>
              <a:r>
                <a:rPr lang="en-US" sz="1100" dirty="0">
                  <a:latin typeface="Arial"/>
                  <a:cs typeface="Arial"/>
                </a:rPr>
                <a:t>role</a:t>
              </a:r>
              <a:r>
                <a:rPr lang="en-US" sz="1100" spc="-5" dirty="0">
                  <a:latin typeface="Arial"/>
                  <a:cs typeface="Arial"/>
                </a:rPr>
                <a:t> </a:t>
              </a:r>
              <a:r>
                <a:rPr lang="en-US" sz="1100" dirty="0">
                  <a:latin typeface="Arial"/>
                  <a:cs typeface="Arial"/>
                </a:rPr>
                <a:t>(</a:t>
              </a:r>
              <a:r>
                <a:rPr lang="en-US" sz="1100" dirty="0">
                  <a:solidFill>
                    <a:srgbClr val="0000FF"/>
                  </a:solidFill>
                  <a:latin typeface="Arial"/>
                  <a:cs typeface="Arial"/>
                  <a:hlinkClick r:id="" action="ppaction://noaction"/>
                </a:rPr>
                <a:t>Kling, </a:t>
              </a:r>
              <a:r>
                <a:rPr lang="en-US" sz="1100" spc="-10" dirty="0">
                  <a:solidFill>
                    <a:srgbClr val="0000FF"/>
                  </a:solidFill>
                  <a:latin typeface="Arial"/>
                  <a:cs typeface="Arial"/>
                  <a:hlinkClick r:id="" action="ppaction://noaction"/>
                </a:rPr>
                <a:t>2018</a:t>
              </a:r>
              <a:r>
                <a:rPr lang="en-US" sz="1100" spc="-10" dirty="0">
                  <a:latin typeface="Arial"/>
                  <a:cs typeface="Arial"/>
                </a:rPr>
                <a:t>).</a:t>
              </a:r>
              <a:endParaRPr lang="en-US" sz="1100" dirty="0">
                <a:latin typeface="Arial"/>
                <a:cs typeface="Arial"/>
              </a:endParaRPr>
            </a:p>
            <a:p>
              <a:pPr marL="256540" marR="259079" indent="-114935">
                <a:lnSpc>
                  <a:spcPct val="101000"/>
                </a:lnSpc>
                <a:spcBef>
                  <a:spcPts val="300"/>
                </a:spcBef>
                <a:buFont typeface="Meiryo UI"/>
                <a:buChar char="•"/>
                <a:tabLst>
                  <a:tab pos="259079" algn="l"/>
                </a:tabLst>
              </a:pPr>
              <a:r>
                <a:rPr lang="en-US" sz="1100" spc="-35" dirty="0">
                  <a:latin typeface="Arial"/>
                  <a:cs typeface="Arial"/>
                </a:rPr>
                <a:t>Governments</a:t>
              </a:r>
              <a:r>
                <a:rPr lang="en-US" sz="1100" spc="10" dirty="0">
                  <a:latin typeface="Arial"/>
                  <a:cs typeface="Arial"/>
                </a:rPr>
                <a:t> </a:t>
              </a:r>
              <a:r>
                <a:rPr lang="en-US" sz="1100" dirty="0">
                  <a:latin typeface="Arial"/>
                  <a:cs typeface="Arial"/>
                </a:rPr>
                <a:t>maintain</a:t>
              </a:r>
              <a:r>
                <a:rPr lang="en-US" sz="1100" spc="10" dirty="0">
                  <a:latin typeface="Arial"/>
                  <a:cs typeface="Arial"/>
                </a:rPr>
                <a:t> </a:t>
              </a:r>
              <a:r>
                <a:rPr lang="en-US" sz="1100" spc="-40" dirty="0">
                  <a:latin typeface="Arial"/>
                  <a:cs typeface="Arial"/>
                </a:rPr>
                <a:t>cash</a:t>
              </a:r>
              <a:r>
                <a:rPr lang="en-US" sz="1100" spc="10" dirty="0">
                  <a:latin typeface="Arial"/>
                  <a:cs typeface="Arial"/>
                </a:rPr>
                <a:t> </a:t>
              </a:r>
              <a:r>
                <a:rPr lang="en-US" sz="1100" spc="-55" dirty="0">
                  <a:latin typeface="Arial"/>
                  <a:cs typeface="Arial"/>
                </a:rPr>
                <a:t>reserves</a:t>
              </a:r>
              <a:r>
                <a:rPr lang="en-US" sz="1100" spc="10" dirty="0">
                  <a:latin typeface="Arial"/>
                  <a:cs typeface="Arial"/>
                </a:rPr>
                <a:t> </a:t>
              </a:r>
              <a:r>
                <a:rPr lang="en-US" sz="1100" dirty="0">
                  <a:latin typeface="Arial"/>
                  <a:cs typeface="Arial"/>
                </a:rPr>
                <a:t>to</a:t>
              </a:r>
              <a:r>
                <a:rPr lang="en-US" sz="1100" spc="10" dirty="0">
                  <a:latin typeface="Arial"/>
                  <a:cs typeface="Arial"/>
                </a:rPr>
                <a:t> </a:t>
              </a:r>
              <a:r>
                <a:rPr lang="en-US" sz="1100" spc="-50" dirty="0">
                  <a:latin typeface="Arial"/>
                  <a:cs typeface="Arial"/>
                </a:rPr>
                <a:t>preserve</a:t>
              </a:r>
              <a:r>
                <a:rPr lang="en-US" sz="1100" spc="10" dirty="0">
                  <a:latin typeface="Arial"/>
                  <a:cs typeface="Arial"/>
                </a:rPr>
                <a:t> </a:t>
              </a:r>
              <a:r>
                <a:rPr lang="en-US" sz="1100" spc="-25" dirty="0">
                  <a:latin typeface="Arial"/>
                  <a:cs typeface="Arial"/>
                </a:rPr>
                <a:t>creditworthiness</a:t>
              </a:r>
              <a:r>
                <a:rPr lang="en-US" sz="1100" spc="10" dirty="0">
                  <a:latin typeface="Arial"/>
                  <a:cs typeface="Arial"/>
                </a:rPr>
                <a:t> </a:t>
              </a:r>
              <a:r>
                <a:rPr lang="en-US" sz="1100" spc="-10" dirty="0">
                  <a:latin typeface="Arial"/>
                  <a:cs typeface="Arial"/>
                </a:rPr>
                <a:t>(</a:t>
              </a:r>
              <a:r>
                <a:rPr lang="en-US" sz="1100" spc="-10" dirty="0">
                  <a:solidFill>
                    <a:srgbClr val="0000FF"/>
                  </a:solidFill>
                  <a:latin typeface="Arial"/>
                  <a:cs typeface="Arial"/>
                  <a:hlinkClick r:id="" action="ppaction://noaction"/>
                </a:rPr>
                <a:t>Marlowe,</a:t>
              </a:r>
              <a:r>
                <a:rPr lang="en-US" sz="1100" spc="10" dirty="0">
                  <a:solidFill>
                    <a:srgbClr val="0000FF"/>
                  </a:solidFill>
                  <a:latin typeface="Arial"/>
                  <a:cs typeface="Arial"/>
                  <a:hlinkClick r:id="" action="ppaction://noaction"/>
                </a:rPr>
                <a:t> </a:t>
              </a:r>
              <a:r>
                <a:rPr lang="en-US" sz="1100" spc="-10" dirty="0">
                  <a:solidFill>
                    <a:srgbClr val="0000FF"/>
                  </a:solidFill>
                  <a:latin typeface="Arial"/>
                  <a:cs typeface="Arial"/>
                  <a:hlinkClick r:id="" action="ppaction://noaction"/>
                </a:rPr>
                <a:t>2011</a:t>
              </a:r>
              <a:r>
                <a:rPr lang="en-US" sz="1100" spc="-10" dirty="0">
                  <a:latin typeface="Arial"/>
                  <a:cs typeface="Arial"/>
                </a:rPr>
                <a:t>) and</a:t>
              </a:r>
              <a:r>
                <a:rPr lang="en-US" sz="1100" spc="20" dirty="0">
                  <a:latin typeface="Arial"/>
                  <a:cs typeface="Arial"/>
                </a:rPr>
                <a:t> </a:t>
              </a:r>
              <a:r>
                <a:rPr lang="en-US" sz="1100" spc="-25" dirty="0">
                  <a:latin typeface="Arial"/>
                  <a:cs typeface="Arial"/>
                </a:rPr>
                <a:t>signal</a:t>
              </a:r>
              <a:r>
                <a:rPr lang="en-US" sz="1100" spc="20" dirty="0">
                  <a:latin typeface="Arial"/>
                  <a:cs typeface="Arial"/>
                </a:rPr>
                <a:t> </a:t>
              </a:r>
              <a:r>
                <a:rPr lang="en-US" sz="1100" spc="-40" dirty="0">
                  <a:latin typeface="Arial"/>
                  <a:cs typeface="Arial"/>
                </a:rPr>
                <a:t>solvency</a:t>
              </a:r>
              <a:r>
                <a:rPr lang="en-US" sz="1100" spc="25" dirty="0">
                  <a:latin typeface="Arial"/>
                  <a:cs typeface="Arial"/>
                </a:rPr>
                <a:t> </a:t>
              </a:r>
              <a:r>
                <a:rPr lang="en-US" sz="1100" dirty="0">
                  <a:latin typeface="Arial"/>
                  <a:cs typeface="Arial"/>
                </a:rPr>
                <a:t>to</a:t>
              </a:r>
              <a:r>
                <a:rPr lang="en-US" sz="1100" spc="20" dirty="0">
                  <a:latin typeface="Arial"/>
                  <a:cs typeface="Arial"/>
                </a:rPr>
                <a:t> </a:t>
              </a:r>
              <a:r>
                <a:rPr lang="en-US" sz="1100" spc="-75" dirty="0">
                  <a:latin typeface="Arial"/>
                  <a:cs typeface="Arial"/>
                </a:rPr>
                <a:t>access</a:t>
              </a:r>
              <a:r>
                <a:rPr lang="en-US" sz="1100" spc="25" dirty="0">
                  <a:latin typeface="Arial"/>
                  <a:cs typeface="Arial"/>
                </a:rPr>
                <a:t> </a:t>
              </a:r>
              <a:r>
                <a:rPr lang="en-US" sz="1100" spc="-10" dirty="0">
                  <a:latin typeface="Arial"/>
                  <a:cs typeface="Arial"/>
                </a:rPr>
                <a:t>financial</a:t>
              </a:r>
              <a:r>
                <a:rPr lang="en-US" sz="1100" spc="20" dirty="0">
                  <a:latin typeface="Arial"/>
                  <a:cs typeface="Arial"/>
                </a:rPr>
                <a:t> </a:t>
              </a:r>
              <a:r>
                <a:rPr lang="en-US" sz="1100" spc="-10" dirty="0">
                  <a:latin typeface="Arial"/>
                  <a:cs typeface="Arial"/>
                </a:rPr>
                <a:t>markets.</a:t>
              </a:r>
              <a:endParaRPr lang="en-US" sz="1100" dirty="0">
                <a:latin typeface="Arial"/>
                <a:cs typeface="Arial"/>
              </a:endParaRPr>
            </a:p>
            <a:p>
              <a:pPr marL="257175" indent="-114935">
                <a:lnSpc>
                  <a:spcPct val="100000"/>
                </a:lnSpc>
                <a:spcBef>
                  <a:spcPts val="305"/>
                </a:spcBef>
                <a:buFont typeface="Meiryo UI"/>
                <a:buChar char="•"/>
                <a:tabLst>
                  <a:tab pos="257175" algn="l"/>
                </a:tabLst>
              </a:pPr>
              <a:r>
                <a:rPr lang="en-US" sz="1100" dirty="0">
                  <a:latin typeface="Arial"/>
                  <a:cs typeface="Arial"/>
                </a:rPr>
                <a:t>Implication:</a:t>
              </a:r>
              <a:r>
                <a:rPr lang="en-US" sz="1100" spc="140" dirty="0">
                  <a:latin typeface="Arial"/>
                  <a:cs typeface="Arial"/>
                </a:rPr>
                <a:t> </a:t>
              </a:r>
              <a:r>
                <a:rPr lang="en-US" sz="1100" spc="-20" dirty="0">
                  <a:latin typeface="Arial"/>
                  <a:cs typeface="Arial"/>
                </a:rPr>
                <a:t>finance</a:t>
              </a:r>
              <a:r>
                <a:rPr lang="en-US" sz="1100" spc="45" dirty="0">
                  <a:latin typeface="Arial"/>
                  <a:cs typeface="Arial"/>
                </a:rPr>
                <a:t> </a:t>
              </a:r>
              <a:r>
                <a:rPr lang="en-US" sz="1100" dirty="0">
                  <a:latin typeface="Arial"/>
                  <a:cs typeface="Arial"/>
                </a:rPr>
                <a:t>liquidity</a:t>
              </a:r>
              <a:r>
                <a:rPr lang="en-US" sz="1100" spc="40" dirty="0">
                  <a:latin typeface="Arial"/>
                  <a:cs typeface="Arial"/>
                </a:rPr>
                <a:t> </a:t>
              </a:r>
              <a:r>
                <a:rPr lang="en-US" sz="1100" spc="-40" dirty="0">
                  <a:latin typeface="Arial"/>
                  <a:cs typeface="Arial"/>
                </a:rPr>
                <a:t>gaps</a:t>
              </a:r>
              <a:r>
                <a:rPr lang="en-US" sz="1100" spc="45" dirty="0">
                  <a:latin typeface="Arial"/>
                  <a:cs typeface="Arial"/>
                </a:rPr>
                <a:t> </a:t>
              </a:r>
              <a:r>
                <a:rPr lang="en-US" sz="1100" dirty="0">
                  <a:latin typeface="Arial"/>
                  <a:cs typeface="Arial"/>
                </a:rPr>
                <a:t>with</a:t>
              </a:r>
              <a:r>
                <a:rPr lang="en-US" sz="1100" spc="40" dirty="0">
                  <a:latin typeface="Arial"/>
                  <a:cs typeface="Arial"/>
                </a:rPr>
                <a:t> </a:t>
              </a:r>
              <a:r>
                <a:rPr lang="en-US" sz="1100" spc="-35" dirty="0">
                  <a:latin typeface="Arial"/>
                  <a:cs typeface="Arial"/>
                </a:rPr>
                <a:t>short-</a:t>
              </a:r>
              <a:r>
                <a:rPr lang="en-US" sz="1100" dirty="0">
                  <a:latin typeface="Arial"/>
                  <a:cs typeface="Arial"/>
                </a:rPr>
                <a:t>term</a:t>
              </a:r>
              <a:r>
                <a:rPr lang="en-US" sz="1100" spc="45" dirty="0">
                  <a:latin typeface="Arial"/>
                  <a:cs typeface="Arial"/>
                </a:rPr>
                <a:t> </a:t>
              </a:r>
              <a:r>
                <a:rPr lang="en-US" sz="1100" spc="-10" dirty="0">
                  <a:latin typeface="Arial"/>
                  <a:cs typeface="Arial"/>
                </a:rPr>
                <a:t>debt.</a:t>
              </a:r>
              <a:endParaRPr lang="en-US" sz="1100" dirty="0">
                <a:latin typeface="Arial"/>
                <a:cs typeface="Arial"/>
              </a:endParaRPr>
            </a:p>
          </p:txBody>
        </p:sp>
      </p:grpSp>
    </p:spTree>
    <p:extLst>
      <p:ext uri="{BB962C8B-B14F-4D97-AF65-F5344CB8AC3E}">
        <p14:creationId xmlns:p14="http://schemas.microsoft.com/office/powerpoint/2010/main" val="190320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Empirical Setting: State Governments in Mexico</a:t>
            </a:r>
          </a:p>
        </p:txBody>
      </p:sp>
      <p:sp>
        <p:nvSpPr>
          <p:cNvPr id="2" name="object 3">
            <a:extLst>
              <a:ext uri="{FF2B5EF4-FFF2-40B4-BE49-F238E27FC236}">
                <a16:creationId xmlns:a16="http://schemas.microsoft.com/office/drawing/2014/main" id="{077DCD3A-DC27-0B44-B2A8-41D15F5E7978}"/>
              </a:ext>
            </a:extLst>
          </p:cNvPr>
          <p:cNvSpPr txBox="1"/>
          <p:nvPr/>
        </p:nvSpPr>
        <p:spPr>
          <a:xfrm>
            <a:off x="122154" y="892175"/>
            <a:ext cx="2116221" cy="1504899"/>
          </a:xfrm>
          <a:prstGeom prst="rect">
            <a:avLst/>
          </a:prstGeom>
        </p:spPr>
        <p:txBody>
          <a:bodyPr vert="horz" wrap="square" lIns="0" tIns="12065" rIns="0" bIns="0" rtlCol="0">
            <a:spAutoFit/>
          </a:bodyPr>
          <a:lstStyle/>
          <a:p>
            <a:pPr marL="171450" indent="-171450">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States: </a:t>
            </a:r>
            <a:r>
              <a:rPr lang="en-US" sz="1100" dirty="0">
                <a:latin typeface="Arial" panose="020B0604020202020204" pitchFamily="34" charset="0"/>
                <a:cs typeface="Arial" panose="020B0604020202020204" pitchFamily="34" charset="0"/>
              </a:rPr>
              <a:t>31 states + Mexico City. </a:t>
            </a:r>
          </a:p>
          <a:p>
            <a:pPr marL="171450" indent="-171450">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Fiscal Federalism in Mexico: </a:t>
            </a:r>
            <a:r>
              <a:rPr lang="en-US" sz="1100" dirty="0">
                <a:latin typeface="Arial" panose="020B0604020202020204" pitchFamily="34" charset="0"/>
                <a:cs typeface="Arial" panose="020B0604020202020204" pitchFamily="34" charset="0"/>
              </a:rPr>
              <a:t>shared-revenue system with centralized tax collection. </a:t>
            </a:r>
          </a:p>
          <a:p>
            <a:pPr marL="171450" indent="-171450">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State tax revenues: % of states GDP. </a:t>
            </a:r>
          </a:p>
        </p:txBody>
      </p:sp>
      <p:pic>
        <p:nvPicPr>
          <p:cNvPr id="3" name="Picture 2">
            <a:extLst>
              <a:ext uri="{FF2B5EF4-FFF2-40B4-BE49-F238E27FC236}">
                <a16:creationId xmlns:a16="http://schemas.microsoft.com/office/drawing/2014/main" id="{8745E4F0-3983-F162-6396-D795AD1725D5}"/>
              </a:ext>
            </a:extLst>
          </p:cNvPr>
          <p:cNvPicPr>
            <a:picLocks noChangeAspect="1"/>
          </p:cNvPicPr>
          <p:nvPr/>
        </p:nvPicPr>
        <p:blipFill>
          <a:blip r:embed="rId3"/>
          <a:stretch>
            <a:fillRect/>
          </a:stretch>
        </p:blipFill>
        <p:spPr>
          <a:xfrm>
            <a:off x="2435551" y="358775"/>
            <a:ext cx="3595445" cy="2720975"/>
          </a:xfrm>
          <a:prstGeom prst="rect">
            <a:avLst/>
          </a:prstGeom>
        </p:spPr>
      </p:pic>
    </p:spTree>
    <p:extLst>
      <p:ext uri="{BB962C8B-B14F-4D97-AF65-F5344CB8AC3E}">
        <p14:creationId xmlns:p14="http://schemas.microsoft.com/office/powerpoint/2010/main" val="193935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46893" y="2790792"/>
            <a:ext cx="5999480" cy="278794"/>
          </a:xfrm>
          <a:prstGeom prst="rect">
            <a:avLst/>
          </a:prstGeom>
        </p:spPr>
        <p:txBody>
          <a:bodyPr vert="horz" wrap="square" lIns="0" tIns="17145" rIns="0" bIns="0" rtlCol="0">
            <a:spAutoFit/>
          </a:bodyPr>
          <a:lstStyle/>
          <a:p>
            <a:pPr marL="12700" marR="5080">
              <a:lnSpc>
                <a:spcPts val="700"/>
              </a:lnSpc>
              <a:spcBef>
                <a:spcPts val="135"/>
              </a:spcBef>
            </a:pPr>
            <a:r>
              <a:rPr lang="en-US" sz="500" b="1" spc="-10" dirty="0">
                <a:latin typeface="Arial"/>
                <a:cs typeface="Arial"/>
              </a:rPr>
              <a:t>Notes: </a:t>
            </a:r>
            <a:r>
              <a:rPr lang="en-US" sz="500" spc="-10" dirty="0">
                <a:latin typeface="Arial"/>
                <a:cs typeface="Arial"/>
              </a:rPr>
              <a:t>The panel on the left shows the distribution of revenues by source. Earmarked transfers (</a:t>
            </a:r>
            <a:r>
              <a:rPr lang="en-US" sz="500" spc="-10" dirty="0" err="1">
                <a:latin typeface="Arial"/>
                <a:cs typeface="Arial"/>
              </a:rPr>
              <a:t>Aportaciones</a:t>
            </a:r>
            <a:r>
              <a:rPr lang="en-US" sz="500" spc="-10" dirty="0">
                <a:latin typeface="Arial"/>
                <a:cs typeface="Arial"/>
              </a:rPr>
              <a:t>) include funds to finance education payroll (FONE) and infrastructure development (FAM, FAETA), health care (FASSA), social development and welfare programs (FAIS), security and policing (FASP). Discretionary transfers (</a:t>
            </a:r>
            <a:r>
              <a:rPr lang="en-US" sz="500" spc="-10" dirty="0" err="1">
                <a:latin typeface="Arial"/>
                <a:cs typeface="Arial"/>
              </a:rPr>
              <a:t>Participaciones</a:t>
            </a:r>
            <a:r>
              <a:rPr lang="en-US" sz="500" spc="-10" dirty="0">
                <a:latin typeface="Arial"/>
                <a:cs typeface="Arial"/>
              </a:rPr>
              <a:t>) include FGP transfers. The panel on the right shows the composition of state expenditures by type of spending. Current expenditures include payroll expenses, operating expenses and services, and transfers to state agencies and local governments. </a:t>
            </a:r>
            <a:r>
              <a:rPr lang="en-US" sz="500" b="1" spc="-10" dirty="0">
                <a:latin typeface="Arial"/>
                <a:cs typeface="Arial"/>
              </a:rPr>
              <a:t>Source: INEGI.</a:t>
            </a:r>
            <a:r>
              <a:rPr lang="en-US" sz="500" spc="-10" dirty="0">
                <a:latin typeface="Arial"/>
                <a:cs typeface="Arial"/>
              </a:rPr>
              <a:t> </a:t>
            </a:r>
          </a:p>
        </p:txBody>
      </p:sp>
      <p:sp>
        <p:nvSpPr>
          <p:cNvPr id="6" name="object 3">
            <a:extLst>
              <a:ext uri="{FF2B5EF4-FFF2-40B4-BE49-F238E27FC236}">
                <a16:creationId xmlns:a16="http://schemas.microsoft.com/office/drawing/2014/main" id="{676DE632-F4C5-7E3E-9B3B-AFF3E7B378ED}"/>
              </a:ext>
            </a:extLst>
          </p:cNvPr>
          <p:cNvSpPr txBox="1"/>
          <p:nvPr/>
        </p:nvSpPr>
        <p:spPr>
          <a:xfrm>
            <a:off x="4340477" y="505883"/>
            <a:ext cx="1705896" cy="2175404"/>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00" dirty="0">
                <a:solidFill>
                  <a:schemeClr val="tx1"/>
                </a:solidFill>
                <a:latin typeface="Arial" panose="020B0604020202020204" pitchFamily="34" charset="0"/>
                <a:cs typeface="Arial" panose="020B0604020202020204" pitchFamily="34" charset="0"/>
              </a:rPr>
              <a:t>90% of revenues come from IG transfers. 50% earmarked and 40% discretionary. </a:t>
            </a:r>
          </a:p>
          <a:p>
            <a:pPr marL="167640" marR="30480" indent="-117475">
              <a:lnSpc>
                <a:spcPct val="101000"/>
              </a:lnSpc>
              <a:spcBef>
                <a:spcPts val="600"/>
              </a:spcBef>
              <a:spcAft>
                <a:spcPts val="600"/>
              </a:spcAft>
              <a:buFont typeface="Arial"/>
              <a:buChar char="•"/>
              <a:tabLst>
                <a:tab pos="167640" algn="l"/>
              </a:tabLst>
            </a:pPr>
            <a:r>
              <a:rPr lang="en-US" sz="1000" dirty="0">
                <a:solidFill>
                  <a:schemeClr val="tx1"/>
                </a:solidFill>
                <a:latin typeface="Arial" panose="020B0604020202020204" pitchFamily="34" charset="0"/>
                <a:cs typeface="Arial" panose="020B0604020202020204" pitchFamily="34" charset="0"/>
              </a:rPr>
              <a:t>High levels of current expenditures (75%) and IG transfers to local governments (17%). </a:t>
            </a:r>
          </a:p>
          <a:p>
            <a:pPr marL="167640" marR="30480" indent="-117475">
              <a:lnSpc>
                <a:spcPct val="101000"/>
              </a:lnSpc>
              <a:spcBef>
                <a:spcPts val="600"/>
              </a:spcBef>
              <a:spcAft>
                <a:spcPts val="600"/>
              </a:spcAft>
              <a:buFont typeface="Arial"/>
              <a:buChar char="•"/>
              <a:tabLst>
                <a:tab pos="167640" algn="l"/>
              </a:tabLst>
            </a:pPr>
            <a:r>
              <a:rPr lang="en-US" sz="1000" dirty="0">
                <a:solidFill>
                  <a:schemeClr val="tx1"/>
                </a:solidFill>
                <a:latin typeface="Arial" panose="020B0604020202020204" pitchFamily="34" charset="0"/>
                <a:cs typeface="Arial" panose="020B0604020202020204" pitchFamily="34" charset="0"/>
              </a:rPr>
              <a:t>Less than 10% of spending space for capital projects, debt service, and to improve fiscal stance.</a:t>
            </a:r>
          </a:p>
        </p:txBody>
      </p:sp>
      <p:sp>
        <p:nvSpPr>
          <p:cNvPr id="7" name="TextBox 6">
            <a:extLst>
              <a:ext uri="{FF2B5EF4-FFF2-40B4-BE49-F238E27FC236}">
                <a16:creationId xmlns:a16="http://schemas.microsoft.com/office/drawing/2014/main" id="{7FC1C21D-8077-408E-7FA7-FFF0B1A1AABF}"/>
              </a:ext>
            </a:extLst>
          </p:cNvPr>
          <p:cNvSpPr txBox="1"/>
          <p:nvPr/>
        </p:nvSpPr>
        <p:spPr>
          <a:xfrm>
            <a:off x="-53754" y="26499"/>
            <a:ext cx="6200775" cy="296428"/>
          </a:xfrm>
          <a:prstGeom prst="rect">
            <a:avLst/>
          </a:prstGeom>
          <a:noFill/>
        </p:spPr>
        <p:txBody>
          <a:bodyPr wrap="square">
            <a:spAutoFit/>
          </a:bodyPr>
          <a:lstStyle/>
          <a:p>
            <a:pPr marL="50165" marR="30480">
              <a:lnSpc>
                <a:spcPct val="101000"/>
              </a:lnSpc>
              <a:spcBef>
                <a:spcPts val="600"/>
              </a:spcBef>
              <a:spcAft>
                <a:spcPts val="600"/>
              </a:spcAft>
              <a:tabLst>
                <a:tab pos="167640" algn="l"/>
              </a:tabLst>
            </a:pPr>
            <a:r>
              <a:rPr lang="en-US" sz="1400" b="1" dirty="0">
                <a:solidFill>
                  <a:srgbClr val="690204"/>
                </a:solidFill>
                <a:latin typeface="Arial" panose="020B0604020202020204" pitchFamily="34" charset="0"/>
                <a:cs typeface="Arial" panose="020B0604020202020204" pitchFamily="34" charset="0"/>
              </a:rPr>
              <a:t>Fiscal Structure of Mexican State Governments, 2000-2022</a:t>
            </a:r>
            <a:endParaRPr lang="en-US" sz="1400" dirty="0">
              <a:solidFill>
                <a:srgbClr val="690204"/>
              </a:solidFill>
              <a:latin typeface="Arial" panose="020B0604020202020204" pitchFamily="34" charset="0"/>
              <a:cs typeface="Arial" panose="020B0604020202020204" pitchFamily="34" charset="0"/>
            </a:endParaRPr>
          </a:p>
        </p:txBody>
      </p:sp>
      <p:pic>
        <p:nvPicPr>
          <p:cNvPr id="5" name="Picture 4" descr="A close-up of a graph&#10;&#10;Description automatically generated">
            <a:extLst>
              <a:ext uri="{FF2B5EF4-FFF2-40B4-BE49-F238E27FC236}">
                <a16:creationId xmlns:a16="http://schemas.microsoft.com/office/drawing/2014/main" id="{3B7E72E8-C79E-2CAF-D85C-154EEEB91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195"/>
            <a:ext cx="4343386" cy="2171694"/>
          </a:xfrm>
          <a:prstGeom prst="rect">
            <a:avLst/>
          </a:prstGeom>
        </p:spPr>
      </p:pic>
    </p:spTree>
    <p:extLst>
      <p:ext uri="{BB962C8B-B14F-4D97-AF65-F5344CB8AC3E}">
        <p14:creationId xmlns:p14="http://schemas.microsoft.com/office/powerpoint/2010/main" val="1974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Fiscal Federalism in Mexico: Liquidity Management Implications</a:t>
            </a:r>
          </a:p>
        </p:txBody>
      </p:sp>
      <p:sp>
        <p:nvSpPr>
          <p:cNvPr id="2" name="object 3">
            <a:extLst>
              <a:ext uri="{FF2B5EF4-FFF2-40B4-BE49-F238E27FC236}">
                <a16:creationId xmlns:a16="http://schemas.microsoft.com/office/drawing/2014/main" id="{077DCD3A-DC27-0B44-B2A8-41D15F5E7978}"/>
              </a:ext>
            </a:extLst>
          </p:cNvPr>
          <p:cNvSpPr txBox="1"/>
          <p:nvPr/>
        </p:nvSpPr>
        <p:spPr>
          <a:xfrm>
            <a:off x="122154" y="556047"/>
            <a:ext cx="5908842" cy="2348656"/>
          </a:xfrm>
          <a:prstGeom prst="rect">
            <a:avLst/>
          </a:prstGeom>
        </p:spPr>
        <p:txBody>
          <a:bodyPr vert="horz" wrap="square" lIns="0" tIns="12065" rIns="0" bIns="0" rtlCol="0">
            <a:spAutoFit/>
          </a:bodyPr>
          <a:lstStyle/>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Low fiscal flexibility: </a:t>
            </a:r>
            <a:r>
              <a:rPr lang="en-US" sz="1100" dirty="0">
                <a:latin typeface="Arial" panose="020B0604020202020204" pitchFamily="34" charset="0"/>
                <a:cs typeface="Arial" panose="020B0604020202020204" pitchFamily="34" charset="0"/>
              </a:rPr>
              <a:t>for each dollar states have, they have spending discretion on 50 cents, but ≈ 90 cents must go to cover current expenses + transfers to local governments. </a:t>
            </a: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Persistent fiscal deficits: </a:t>
            </a:r>
            <a:r>
              <a:rPr lang="en-US" sz="1100" dirty="0">
                <a:latin typeface="Arial" panose="020B0604020202020204" pitchFamily="34" charset="0"/>
                <a:cs typeface="Arial" panose="020B0604020202020204" pitchFamily="34" charset="0"/>
              </a:rPr>
              <a:t>avg 2000-2022: -3.5% of total revenues. </a:t>
            </a:r>
            <a:endParaRPr lang="en-US" sz="1100" b="1" dirty="0">
              <a:latin typeface="Arial" panose="020B0604020202020204" pitchFamily="34" charset="0"/>
              <a:cs typeface="Arial" panose="020B0604020202020204" pitchFamily="34" charset="0"/>
            </a:endParaRP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Few liquidity management tools:</a:t>
            </a:r>
            <a:r>
              <a:rPr lang="en-US" sz="1100" dirty="0">
                <a:latin typeface="Arial" panose="020B0604020202020204" pitchFamily="34" charset="0"/>
                <a:cs typeface="Arial" panose="020B0604020202020204" pitchFamily="34" charset="0"/>
                <a:sym typeface="Wingdings" pitchFamily="2" charset="2"/>
              </a:rPr>
              <a:t> Federal Funded Rainy-Day Fund depleted in 2019 and 2020. Only 5 states (and Mexico City) have state-level rainy day funds. </a:t>
            </a: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sym typeface="Wingdings" pitchFamily="2" charset="2"/>
              </a:rPr>
              <a:t>Short-Term Debt Fiscal Rules: </a:t>
            </a:r>
            <a:r>
              <a:rPr lang="en-US" sz="1100" dirty="0" err="1">
                <a:latin typeface="Arial" panose="020B0604020202020204" pitchFamily="34" charset="0"/>
                <a:cs typeface="Arial" panose="020B0604020202020204" pitchFamily="34" charset="0"/>
                <a:sym typeface="Wingdings" pitchFamily="2" charset="2"/>
              </a:rPr>
              <a:t>i</a:t>
            </a:r>
            <a:r>
              <a:rPr lang="en-US" sz="1100" dirty="0">
                <a:latin typeface="Arial" panose="020B0604020202020204" pitchFamily="34" charset="0"/>
                <a:cs typeface="Arial" panose="020B0604020202020204" pitchFamily="34" charset="0"/>
                <a:sym typeface="Wingdings" pitchFamily="2" charset="2"/>
              </a:rPr>
              <a:t>) only for cash-flow management, ii) must be unsecured, and iii) debt ceiling: 6% of total fiscal revenues. </a:t>
            </a:r>
            <a:endParaRPr lang="en-US" sz="1100" b="1" dirty="0">
              <a:latin typeface="Arial" panose="020B0604020202020204" pitchFamily="34" charset="0"/>
              <a:cs typeface="Arial" panose="020B0604020202020204" pitchFamily="34" charset="0"/>
              <a:sym typeface="Wingdings" pitchFamily="2" charset="2"/>
            </a:endParaRP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sym typeface="Wingdings" pitchFamily="2" charset="2"/>
              </a:rPr>
              <a:t>Implication: </a:t>
            </a:r>
            <a:r>
              <a:rPr lang="en-US" sz="1100" dirty="0">
                <a:latin typeface="Arial" panose="020B0604020202020204" pitchFamily="34" charset="0"/>
                <a:cs typeface="Arial" panose="020B0604020202020204" pitchFamily="34" charset="0"/>
                <a:sym typeface="Wingdings" pitchFamily="2" charset="2"/>
              </a:rPr>
              <a:t>state governments observe reduced space to generate excess cash-flows and have few tools under the belt to cope with liquidity shocks. </a:t>
            </a:r>
            <a:endParaRPr lang="en-US" sz="1100" b="1" dirty="0">
              <a:latin typeface="Arial" panose="020B0604020202020204" pitchFamily="34" charset="0"/>
              <a:cs typeface="Arial" panose="020B0604020202020204" pitchFamily="34" charset="0"/>
              <a:sym typeface="Wingdings" pitchFamily="2" charset="2"/>
            </a:endParaRPr>
          </a:p>
        </p:txBody>
      </p:sp>
    </p:spTree>
    <p:extLst>
      <p:ext uri="{BB962C8B-B14F-4D97-AF65-F5344CB8AC3E}">
        <p14:creationId xmlns:p14="http://schemas.microsoft.com/office/powerpoint/2010/main" val="312229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717B5A64-A7FD-5A5A-9C32-B1B8FC1EE4B8}"/>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RQ: What is the effect of cash reserves on short-term borrowing? </a:t>
            </a:r>
          </a:p>
        </p:txBody>
      </p:sp>
      <mc:AlternateContent xmlns:mc="http://schemas.openxmlformats.org/markup-compatibility/2006">
        <mc:Choice xmlns:a14="http://schemas.microsoft.com/office/drawing/2010/main" Requires="a14">
          <p:sp>
            <p:nvSpPr>
              <p:cNvPr id="6" name="object 3">
                <a:extLst>
                  <a:ext uri="{FF2B5EF4-FFF2-40B4-BE49-F238E27FC236}">
                    <a16:creationId xmlns:a16="http://schemas.microsoft.com/office/drawing/2014/main" id="{4FF66C07-6109-C3FC-2968-D3CB9C112BA6}"/>
                  </a:ext>
                </a:extLst>
              </p:cNvPr>
              <p:cNvSpPr txBox="1"/>
              <p:nvPr/>
            </p:nvSpPr>
            <p:spPr>
              <a:xfrm>
                <a:off x="342932" y="350301"/>
                <a:ext cx="5810218" cy="497380"/>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Reduced Form Model: </a:t>
                </a:r>
                <a:endParaRPr lang="en-US" sz="1100" dirty="0">
                  <a:latin typeface="Arial" panose="020B0604020202020204" pitchFamily="34" charset="0"/>
                  <a:cs typeface="Arial" panose="020B0604020202020204" pitchFamily="34" charset="0"/>
                </a:endParaRPr>
              </a:p>
              <a:p>
                <a:pPr marL="50165" marR="30480">
                  <a:lnSpc>
                    <a:spcPct val="101000"/>
                  </a:lnSpc>
                  <a:spcBef>
                    <a:spcPts val="600"/>
                  </a:spcBef>
                  <a:spcAft>
                    <a:spcPts val="600"/>
                  </a:spcAft>
                  <a:tabLst>
                    <a:tab pos="167640" algn="l"/>
                  </a:tabLst>
                </a:pPr>
                <a:r>
                  <a:rPr lang="en-US" sz="1100" dirty="0">
                    <a:latin typeface="Arial" panose="020B0604020202020204" pitchFamily="34" charset="0"/>
                    <a:cs typeface="Arial" panose="020B0604020202020204" pitchFamily="34" charset="0"/>
                  </a:rPr>
                  <a:t>		 </a:t>
                </a:r>
                <a14:m>
                  <m:oMath xmlns:m="http://schemas.openxmlformats.org/officeDocument/2006/math">
                    <m:r>
                      <a:rPr lang="en-US" sz="1100" b="0" i="1" smtClean="0">
                        <a:latin typeface="Cambria Math" panose="02040503050406030204" pitchFamily="18" charset="0"/>
                        <a:cs typeface="Arial" panose="020B0604020202020204" pitchFamily="34" charset="0"/>
                      </a:rPr>
                      <m:t>𝑆h𝑜𝑟𝑡𝑇𝑒𝑟𝑚𝐷𝑒𝑏</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𝑡</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r>
                      <a:rPr lang="en-US" sz="1100" b="1" i="1" smtClean="0">
                        <a:solidFill>
                          <a:srgbClr val="690204"/>
                        </a:solidFill>
                        <a:latin typeface="Cambria Math" panose="02040503050406030204" pitchFamily="18" charset="0"/>
                        <a:cs typeface="Arial" panose="020B0604020202020204" pitchFamily="34" charset="0"/>
                      </a:rPr>
                      <m:t>𝜹</m:t>
                    </m:r>
                    <m:r>
                      <a:rPr lang="en-US" sz="1100" b="0" i="1" smtClean="0">
                        <a:latin typeface="Cambria Math" panose="02040503050406030204" pitchFamily="18" charset="0"/>
                        <a:cs typeface="Arial" panose="020B0604020202020204" pitchFamily="34" charset="0"/>
                      </a:rPr>
                      <m:t>𝐶𝑎𝑠h𝑅𝑒𝑠𝑒𝑟𝑣𝑒</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𝑠</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r>
                      <a:rPr lang="en-US" sz="1100" b="0" i="1" smtClean="0">
                        <a:latin typeface="Cambria Math" panose="02040503050406030204" pitchFamily="18" charset="0"/>
                        <a:cs typeface="Arial" panose="020B0604020202020204" pitchFamily="34" charset="0"/>
                      </a:rPr>
                      <m:t>𝛽</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𝑋</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𝑎</m:t>
                        </m:r>
                      </m:e>
                      <m:sub>
                        <m:r>
                          <a:rPr lang="en-US" sz="1100" b="0" i="1" smtClean="0">
                            <a:latin typeface="Cambria Math" panose="02040503050406030204" pitchFamily="18" charset="0"/>
                            <a:cs typeface="Arial" panose="020B0604020202020204" pitchFamily="34" charset="0"/>
                          </a:rPr>
                          <m:t>𝑖</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𝑏</m:t>
                        </m:r>
                      </m:e>
                      <m:sub>
                        <m:r>
                          <a:rPr lang="en-US" sz="1100" b="0" i="1" smtClean="0">
                            <a:latin typeface="Cambria Math" panose="02040503050406030204" pitchFamily="18" charset="0"/>
                            <a:cs typeface="Arial" panose="020B0604020202020204" pitchFamily="34" charset="0"/>
                          </a:rPr>
                          <m:t>𝑡</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𝜖</m:t>
                        </m:r>
                      </m:e>
                      <m:sub>
                        <m:r>
                          <a:rPr lang="en-US" sz="1100" b="0" i="1" smtClean="0">
                            <a:latin typeface="Cambria Math" panose="02040503050406030204" pitchFamily="18" charset="0"/>
                            <a:cs typeface="Arial" panose="020B0604020202020204" pitchFamily="34" charset="0"/>
                          </a:rPr>
                          <m:t>𝑖𝑡</m:t>
                        </m:r>
                      </m:sub>
                    </m:sSub>
                  </m:oMath>
                </a14:m>
                <a:r>
                  <a:rPr lang="en-US" sz="1100" dirty="0">
                    <a:latin typeface="Arial" panose="020B0604020202020204" pitchFamily="34" charset="0"/>
                    <a:cs typeface="Arial" panose="020B0604020202020204" pitchFamily="34" charset="0"/>
                  </a:rPr>
                  <a:t> </a:t>
                </a:r>
              </a:p>
            </p:txBody>
          </p:sp>
        </mc:Choice>
        <mc:Fallback>
          <p:sp>
            <p:nvSpPr>
              <p:cNvPr id="6" name="object 3">
                <a:extLst>
                  <a:ext uri="{FF2B5EF4-FFF2-40B4-BE49-F238E27FC236}">
                    <a16:creationId xmlns:a16="http://schemas.microsoft.com/office/drawing/2014/main" id="{4FF66C07-6109-C3FC-2968-D3CB9C112BA6}"/>
                  </a:ext>
                </a:extLst>
              </p:cNvPr>
              <p:cNvSpPr txBox="1">
                <a:spLocks noRot="1" noChangeAspect="1" noMove="1" noResize="1" noEditPoints="1" noAdjustHandles="1" noChangeArrowheads="1" noChangeShapeType="1" noTextEdit="1"/>
              </p:cNvSpPr>
              <p:nvPr/>
            </p:nvSpPr>
            <p:spPr>
              <a:xfrm>
                <a:off x="342932" y="350301"/>
                <a:ext cx="5810218" cy="497380"/>
              </a:xfrm>
              <a:prstGeom prst="rect">
                <a:avLst/>
              </a:prstGeom>
              <a:blipFill>
                <a:blip r:embed="rId2"/>
                <a:stretch>
                  <a:fillRect l="-436" t="-7500"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3">
                <a:extLst>
                  <a:ext uri="{FF2B5EF4-FFF2-40B4-BE49-F238E27FC236}">
                    <a16:creationId xmlns:a16="http://schemas.microsoft.com/office/drawing/2014/main" id="{7C17CCF0-C46E-814C-79F2-159F11DE2D18}"/>
                  </a:ext>
                </a:extLst>
              </p:cNvPr>
              <p:cNvSpPr txBox="1"/>
              <p:nvPr/>
            </p:nvSpPr>
            <p:spPr>
              <a:xfrm>
                <a:off x="120605" y="1273175"/>
                <a:ext cx="6026484" cy="1576650"/>
              </a:xfrm>
              <a:prstGeom prst="rect">
                <a:avLst/>
              </a:prstGeom>
            </p:spPr>
            <p:txBody>
              <a:bodyPr vert="horz" wrap="square" lIns="0" tIns="12065" rIns="0" bIns="0" rtlCol="0">
                <a:spAutoFit/>
              </a:bodyPr>
              <a:lstStyle/>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Under liquidity constraints, sign of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dirty="0">
                    <a:latin typeface="Arial" panose="020B0604020202020204" pitchFamily="34" charset="0"/>
                    <a:cs typeface="Arial" panose="020B0604020202020204" pitchFamily="34" charset="0"/>
                  </a:rPr>
                  <a:t> is theoretically ambiguous.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OLS estimation of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b="1" dirty="0">
                    <a:solidFill>
                      <a:srgbClr val="690204"/>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is likely biased due to endogeneity between cash and debt. </a:t>
                </a:r>
              </a:p>
              <a:p>
                <a:pPr marL="167640" marR="30480" indent="-117475">
                  <a:lnSpc>
                    <a:spcPct val="114000"/>
                  </a:lnSpc>
                  <a:spcBef>
                    <a:spcPts val="600"/>
                  </a:spcBef>
                  <a:spcAft>
                    <a:spcPts val="600"/>
                  </a:spcAft>
                  <a:buFont typeface="Arial"/>
                  <a:buChar char="•"/>
                  <a:tabLst>
                    <a:tab pos="167640" algn="l"/>
                  </a:tabLst>
                </a:pPr>
                <a:r>
                  <a:rPr lang="en-US" sz="1100" dirty="0">
                    <a:solidFill>
                      <a:schemeClr val="tx1"/>
                    </a:solidFill>
                    <a:latin typeface="Arial" panose="020B0604020202020204" pitchFamily="34" charset="0"/>
                    <a:cs typeface="Arial" panose="020B0604020202020204" pitchFamily="34" charset="0"/>
                  </a:rPr>
                  <a:t>⬆️ Economic Activity </a:t>
                </a:r>
                <a:r>
                  <a:rPr lang="en-US" sz="1100" dirty="0">
                    <a:solidFill>
                      <a:schemeClr val="tx1"/>
                    </a:solidFill>
                    <a:latin typeface="Arial" panose="020B0604020202020204" pitchFamily="34" charset="0"/>
                    <a:cs typeface="Arial" panose="020B0604020202020204" pitchFamily="34" charset="0"/>
                    <a:sym typeface="Wingdings" pitchFamily="2" charset="2"/>
                  </a:rPr>
                  <a:t> </a:t>
                </a:r>
                <a:r>
                  <a:rPr lang="en-US" sz="1100" dirty="0">
                    <a:solidFill>
                      <a:schemeClr val="tx1"/>
                    </a:solidFill>
                    <a:latin typeface="Arial" panose="020B0604020202020204" pitchFamily="34" charset="0"/>
                    <a:cs typeface="Arial" panose="020B0604020202020204" pitchFamily="34" charset="0"/>
                  </a:rPr>
                  <a:t>⬆️ Own-Source Revenues</a:t>
                </a:r>
                <a:r>
                  <a:rPr lang="en-US" sz="1100" dirty="0">
                    <a:solidFill>
                      <a:schemeClr val="tx1"/>
                    </a:solidFill>
                    <a:latin typeface="Arial" panose="020B0604020202020204" pitchFamily="34" charset="0"/>
                    <a:cs typeface="Arial" panose="020B0604020202020204" pitchFamily="34" charset="0"/>
                    <a:sym typeface="Wingdings" pitchFamily="2" charset="2"/>
                  </a:rPr>
                  <a:t> </a:t>
                </a:r>
                <a:r>
                  <a:rPr lang="en-US" sz="1100" dirty="0">
                    <a:solidFill>
                      <a:schemeClr val="tx1"/>
                    </a:solidFill>
                    <a:latin typeface="Arial" panose="020B0604020202020204" pitchFamily="34" charset="0"/>
                    <a:cs typeface="Arial" panose="020B0604020202020204" pitchFamily="34" charset="0"/>
                  </a:rPr>
                  <a:t>⬆️ Cash Holdings and ⬇️ ST debt. </a:t>
                </a:r>
                <a:endParaRPr lang="en-US" sz="1100" dirty="0">
                  <a:solidFill>
                    <a:srgbClr val="690204"/>
                  </a:solidFill>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Implication: </a:t>
                </a:r>
                <a:r>
                  <a:rPr lang="en-US" sz="1100" dirty="0">
                    <a:latin typeface="Arial" panose="020B0604020202020204" pitchFamily="34" charset="0"/>
                    <a:cs typeface="Arial" panose="020B0604020202020204" pitchFamily="34" charset="0"/>
                  </a:rPr>
                  <a:t>endogeneity bias is likely negative. OLS could underestimate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dirty="0">
                    <a:latin typeface="Arial" panose="020B0604020202020204" pitchFamily="34" charset="0"/>
                    <a:cs typeface="Arial" panose="020B0604020202020204" pitchFamily="34" charset="0"/>
                  </a:rPr>
                  <a:t>.</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We need exogenous variation on cash holdings! </a:t>
                </a:r>
              </a:p>
            </p:txBody>
          </p:sp>
        </mc:Choice>
        <mc:Fallback>
          <p:sp>
            <p:nvSpPr>
              <p:cNvPr id="7" name="object 3">
                <a:extLst>
                  <a:ext uri="{FF2B5EF4-FFF2-40B4-BE49-F238E27FC236}">
                    <a16:creationId xmlns:a16="http://schemas.microsoft.com/office/drawing/2014/main" id="{7C17CCF0-C46E-814C-79F2-159F11DE2D18}"/>
                  </a:ext>
                </a:extLst>
              </p:cNvPr>
              <p:cNvSpPr txBox="1">
                <a:spLocks noRot="1" noChangeAspect="1" noMove="1" noResize="1" noEditPoints="1" noAdjustHandles="1" noChangeArrowheads="1" noChangeShapeType="1" noTextEdit="1"/>
              </p:cNvSpPr>
              <p:nvPr/>
            </p:nvSpPr>
            <p:spPr>
              <a:xfrm>
                <a:off x="120605" y="1273175"/>
                <a:ext cx="6026484" cy="1576650"/>
              </a:xfrm>
              <a:prstGeom prst="rect">
                <a:avLst/>
              </a:prstGeom>
              <a:blipFill>
                <a:blip r:embed="rId3"/>
                <a:stretch>
                  <a:fillRect l="-421" t="-2400" b="-4000"/>
                </a:stretch>
              </a:blipFill>
            </p:spPr>
            <p:txBody>
              <a:bodyPr/>
              <a:lstStyle/>
              <a:p>
                <a:r>
                  <a:rPr lang="en-US">
                    <a:noFill/>
                  </a:rPr>
                  <a:t> </a:t>
                </a:r>
              </a:p>
            </p:txBody>
          </p:sp>
        </mc:Fallback>
      </mc:AlternateContent>
    </p:spTree>
    <p:extLst>
      <p:ext uri="{BB962C8B-B14F-4D97-AF65-F5344CB8AC3E}">
        <p14:creationId xmlns:p14="http://schemas.microsoft.com/office/powerpoint/2010/main" val="4038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Thought Experiment</a:t>
            </a:r>
          </a:p>
        </p:txBody>
      </p:sp>
      <p:sp>
        <p:nvSpPr>
          <p:cNvPr id="2" name="object 3">
            <a:extLst>
              <a:ext uri="{FF2B5EF4-FFF2-40B4-BE49-F238E27FC236}">
                <a16:creationId xmlns:a16="http://schemas.microsoft.com/office/drawing/2014/main" id="{1DBBAB7A-B7F8-02DF-8609-85527FCC52C8}"/>
              </a:ext>
            </a:extLst>
          </p:cNvPr>
          <p:cNvSpPr txBox="1"/>
          <p:nvPr/>
        </p:nvSpPr>
        <p:spPr>
          <a:xfrm>
            <a:off x="157763" y="587375"/>
            <a:ext cx="5859514" cy="2309543"/>
          </a:xfrm>
          <a:prstGeom prst="rect">
            <a:avLst/>
          </a:prstGeom>
        </p:spPr>
        <p:txBody>
          <a:bodyPr vert="horz" wrap="square" lIns="0" tIns="12065" rIns="0" bIns="0" rtlCol="0">
            <a:spAutoFit/>
          </a:bodyPr>
          <a:lstStyle/>
          <a:p>
            <a:pPr marL="161925" indent="-149225">
              <a:lnSpc>
                <a:spcPct val="114000"/>
              </a:lnSpc>
              <a:spcBef>
                <a:spcPts val="600"/>
              </a:spcBef>
              <a:spcAft>
                <a:spcPts val="600"/>
              </a:spcAft>
              <a:buAutoNum type="arabicPeriod"/>
              <a:tabLst>
                <a:tab pos="161925" algn="l"/>
              </a:tabLst>
            </a:pPr>
            <a:r>
              <a:rPr sz="1100" spc="-10" dirty="0">
                <a:latin typeface="Arial"/>
                <a:cs typeface="Arial"/>
              </a:rPr>
              <a:t>Your</a:t>
            </a:r>
            <a:r>
              <a:rPr sz="1100" spc="5" dirty="0">
                <a:latin typeface="Arial"/>
                <a:cs typeface="Arial"/>
              </a:rPr>
              <a:t> </a:t>
            </a:r>
            <a:r>
              <a:rPr sz="1100" spc="-35" dirty="0">
                <a:latin typeface="Arial"/>
                <a:cs typeface="Arial"/>
              </a:rPr>
              <a:t>employer</a:t>
            </a:r>
            <a:r>
              <a:rPr sz="1100" spc="10" dirty="0">
                <a:latin typeface="Arial"/>
                <a:cs typeface="Arial"/>
              </a:rPr>
              <a:t> </a:t>
            </a:r>
            <a:r>
              <a:rPr sz="1100" spc="-35" dirty="0">
                <a:latin typeface="Arial"/>
                <a:cs typeface="Arial"/>
              </a:rPr>
              <a:t>gives</a:t>
            </a:r>
            <a:r>
              <a:rPr sz="1100" spc="10" dirty="0">
                <a:latin typeface="Arial"/>
                <a:cs typeface="Arial"/>
              </a:rPr>
              <a:t> </a:t>
            </a:r>
            <a:r>
              <a:rPr sz="1100" dirty="0">
                <a:latin typeface="Arial"/>
                <a:cs typeface="Arial"/>
              </a:rPr>
              <a:t>the</a:t>
            </a:r>
            <a:r>
              <a:rPr sz="1100" spc="10" dirty="0">
                <a:latin typeface="Arial"/>
                <a:cs typeface="Arial"/>
              </a:rPr>
              <a:t> </a:t>
            </a:r>
            <a:r>
              <a:rPr sz="1100" spc="-45" dirty="0">
                <a:latin typeface="Arial"/>
                <a:cs typeface="Arial"/>
              </a:rPr>
              <a:t>schedule</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monthly</a:t>
            </a:r>
            <a:r>
              <a:rPr sz="1100" spc="10" dirty="0">
                <a:latin typeface="Arial"/>
                <a:cs typeface="Arial"/>
              </a:rPr>
              <a:t> </a:t>
            </a:r>
            <a:r>
              <a:rPr sz="1100" spc="-40" dirty="0">
                <a:latin typeface="Arial"/>
                <a:cs typeface="Arial"/>
              </a:rPr>
              <a:t>disbursements</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your</a:t>
            </a:r>
            <a:r>
              <a:rPr sz="1100" spc="10" dirty="0">
                <a:latin typeface="Arial"/>
                <a:cs typeface="Arial"/>
              </a:rPr>
              <a:t> </a:t>
            </a:r>
            <a:r>
              <a:rPr sz="1100" spc="-10" dirty="0">
                <a:latin typeface="Arial"/>
                <a:cs typeface="Arial"/>
              </a:rPr>
              <a:t>paycheck.</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However,</a:t>
            </a:r>
            <a:r>
              <a:rPr sz="1100" dirty="0">
                <a:latin typeface="Arial"/>
                <a:cs typeface="Arial"/>
              </a:rPr>
              <a:t> your monthly </a:t>
            </a:r>
            <a:r>
              <a:rPr sz="1100" spc="-25" dirty="0">
                <a:latin typeface="Arial"/>
                <a:cs typeface="Arial"/>
              </a:rPr>
              <a:t>payment</a:t>
            </a:r>
            <a:r>
              <a:rPr sz="1100" dirty="0">
                <a:latin typeface="Arial"/>
                <a:cs typeface="Arial"/>
              </a:rPr>
              <a:t> </a:t>
            </a:r>
            <a:r>
              <a:rPr sz="1100" spc="-45" dirty="0">
                <a:latin typeface="Arial"/>
                <a:cs typeface="Arial"/>
              </a:rPr>
              <a:t>depends</a:t>
            </a:r>
            <a:r>
              <a:rPr sz="1100" dirty="0">
                <a:latin typeface="Arial"/>
                <a:cs typeface="Arial"/>
              </a:rPr>
              <a:t> on the </a:t>
            </a:r>
            <a:r>
              <a:rPr sz="1100" spc="-25" dirty="0">
                <a:latin typeface="Arial"/>
                <a:cs typeface="Arial"/>
              </a:rPr>
              <a:t>level</a:t>
            </a:r>
            <a:r>
              <a:rPr sz="1100" dirty="0">
                <a:latin typeface="Arial"/>
                <a:cs typeface="Arial"/>
              </a:rPr>
              <a:t> of </a:t>
            </a:r>
            <a:r>
              <a:rPr sz="1100" spc="-55" dirty="0">
                <a:latin typeface="Arial"/>
                <a:cs typeface="Arial"/>
              </a:rPr>
              <a:t>sales</a:t>
            </a:r>
            <a:r>
              <a:rPr sz="1100" spc="5" dirty="0">
                <a:latin typeface="Arial"/>
                <a:cs typeface="Arial"/>
              </a:rPr>
              <a:t> </a:t>
            </a:r>
            <a:r>
              <a:rPr sz="1100" spc="-45" dirty="0">
                <a:latin typeface="Arial"/>
                <a:cs typeface="Arial"/>
              </a:rPr>
              <a:t>observed</a:t>
            </a:r>
            <a:r>
              <a:rPr sz="1100" dirty="0">
                <a:latin typeface="Arial"/>
                <a:cs typeface="Arial"/>
              </a:rPr>
              <a:t> </a:t>
            </a:r>
            <a:r>
              <a:rPr sz="1100" spc="-40" dirty="0">
                <a:latin typeface="Arial"/>
                <a:cs typeface="Arial"/>
              </a:rPr>
              <a:t>each</a:t>
            </a:r>
            <a:r>
              <a:rPr sz="1100" dirty="0">
                <a:latin typeface="Arial"/>
                <a:cs typeface="Arial"/>
              </a:rPr>
              <a:t> </a:t>
            </a:r>
            <a:r>
              <a:rPr sz="1100" spc="-10" dirty="0">
                <a:latin typeface="Arial"/>
                <a:cs typeface="Arial"/>
              </a:rPr>
              <a:t>month.</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Hence,</a:t>
            </a:r>
            <a:r>
              <a:rPr sz="1100" dirty="0">
                <a:latin typeface="Arial"/>
                <a:cs typeface="Arial"/>
              </a:rPr>
              <a:t> </a:t>
            </a:r>
            <a:r>
              <a:rPr sz="1100" spc="-40" dirty="0">
                <a:latin typeface="Arial"/>
                <a:cs typeface="Arial"/>
              </a:rPr>
              <a:t>each</a:t>
            </a:r>
            <a:r>
              <a:rPr sz="1100" dirty="0">
                <a:latin typeface="Arial"/>
                <a:cs typeface="Arial"/>
              </a:rPr>
              <a:t> month</a:t>
            </a:r>
            <a:r>
              <a:rPr sz="1100" spc="5" dirty="0">
                <a:latin typeface="Arial"/>
                <a:cs typeface="Arial"/>
              </a:rPr>
              <a:t> </a:t>
            </a:r>
            <a:r>
              <a:rPr sz="1100" spc="-10" dirty="0">
                <a:latin typeface="Arial"/>
                <a:cs typeface="Arial"/>
              </a:rPr>
              <a:t>you</a:t>
            </a:r>
            <a:r>
              <a:rPr sz="1100" dirty="0">
                <a:latin typeface="Arial"/>
                <a:cs typeface="Arial"/>
              </a:rPr>
              <a:t> might</a:t>
            </a:r>
            <a:r>
              <a:rPr sz="1100" spc="5" dirty="0">
                <a:latin typeface="Arial"/>
                <a:cs typeface="Arial"/>
              </a:rPr>
              <a:t> </a:t>
            </a:r>
            <a:r>
              <a:rPr sz="1100" spc="-45" dirty="0">
                <a:latin typeface="Arial"/>
                <a:cs typeface="Arial"/>
              </a:rPr>
              <a:t>observe</a:t>
            </a:r>
            <a:r>
              <a:rPr sz="1100" dirty="0">
                <a:latin typeface="Arial"/>
                <a:cs typeface="Arial"/>
              </a:rPr>
              <a:t> </a:t>
            </a:r>
            <a:r>
              <a:rPr sz="1100" spc="-20" dirty="0">
                <a:latin typeface="Arial"/>
                <a:cs typeface="Arial"/>
              </a:rPr>
              <a:t>deviations</a:t>
            </a:r>
            <a:r>
              <a:rPr sz="1100" spc="5" dirty="0">
                <a:latin typeface="Arial"/>
                <a:cs typeface="Arial"/>
              </a:rPr>
              <a:t> </a:t>
            </a:r>
            <a:r>
              <a:rPr sz="1100" dirty="0">
                <a:latin typeface="Arial"/>
                <a:cs typeface="Arial"/>
              </a:rPr>
              <a:t>from </a:t>
            </a:r>
            <a:r>
              <a:rPr sz="1100" spc="-10" dirty="0">
                <a:latin typeface="Arial"/>
                <a:cs typeface="Arial"/>
              </a:rPr>
              <a:t>your</a:t>
            </a:r>
            <a:r>
              <a:rPr sz="1100" spc="5" dirty="0">
                <a:latin typeface="Arial"/>
                <a:cs typeface="Arial"/>
              </a:rPr>
              <a:t> </a:t>
            </a:r>
            <a:r>
              <a:rPr sz="1100" spc="-25" dirty="0">
                <a:latin typeface="Arial"/>
                <a:cs typeface="Arial"/>
              </a:rPr>
              <a:t>budgeted</a:t>
            </a:r>
            <a:r>
              <a:rPr sz="1100" dirty="0">
                <a:latin typeface="Arial"/>
                <a:cs typeface="Arial"/>
              </a:rPr>
              <a:t> </a:t>
            </a:r>
            <a:r>
              <a:rPr sz="1100" spc="-10" dirty="0">
                <a:latin typeface="Arial"/>
                <a:cs typeface="Arial"/>
              </a:rPr>
              <a:t>disbursement.</a:t>
            </a:r>
            <a:endParaRPr sz="1100" dirty="0">
              <a:latin typeface="Arial"/>
              <a:cs typeface="Arial"/>
            </a:endParaRPr>
          </a:p>
          <a:p>
            <a:pPr marL="161925" marR="5080" indent="-149860">
              <a:lnSpc>
                <a:spcPct val="114000"/>
              </a:lnSpc>
              <a:spcBef>
                <a:spcPts val="600"/>
              </a:spcBef>
              <a:spcAft>
                <a:spcPts val="600"/>
              </a:spcAft>
              <a:buFont typeface="Arial"/>
              <a:buAutoNum type="arabicPeriod"/>
              <a:tabLst>
                <a:tab pos="161925" algn="l"/>
              </a:tabLst>
            </a:pPr>
            <a:r>
              <a:rPr sz="1100" b="1" dirty="0">
                <a:latin typeface="Arial"/>
                <a:cs typeface="Arial"/>
              </a:rPr>
              <a:t>The</a:t>
            </a:r>
            <a:r>
              <a:rPr sz="1100" b="1" spc="5" dirty="0">
                <a:latin typeface="Arial"/>
                <a:cs typeface="Arial"/>
              </a:rPr>
              <a:t> </a:t>
            </a:r>
            <a:r>
              <a:rPr sz="1100" b="1" spc="-10" dirty="0">
                <a:latin typeface="Arial"/>
                <a:cs typeface="Arial"/>
              </a:rPr>
              <a:t>catch:</a:t>
            </a:r>
            <a:r>
              <a:rPr sz="1100" b="1" spc="90" dirty="0">
                <a:latin typeface="Arial"/>
                <a:cs typeface="Arial"/>
              </a:rPr>
              <a:t> </a:t>
            </a:r>
            <a:r>
              <a:rPr sz="1100" spc="-45" dirty="0">
                <a:latin typeface="Arial"/>
                <a:cs typeface="Arial"/>
              </a:rPr>
              <a:t>observed</a:t>
            </a:r>
            <a:r>
              <a:rPr sz="1100" spc="-10" dirty="0">
                <a:latin typeface="Arial"/>
                <a:cs typeface="Arial"/>
              </a:rPr>
              <a:t> </a:t>
            </a:r>
            <a:r>
              <a:rPr sz="1100" spc="-65" dirty="0">
                <a:latin typeface="Arial"/>
                <a:cs typeface="Arial"/>
              </a:rPr>
              <a:t>sales</a:t>
            </a:r>
            <a:r>
              <a:rPr sz="1100" spc="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the</a:t>
            </a:r>
            <a:r>
              <a:rPr sz="1100" spc="-5" dirty="0">
                <a:latin typeface="Arial"/>
                <a:cs typeface="Arial"/>
              </a:rPr>
              <a:t> </a:t>
            </a:r>
            <a:r>
              <a:rPr sz="1100" spc="-20" dirty="0">
                <a:latin typeface="Arial"/>
                <a:cs typeface="Arial"/>
              </a:rPr>
              <a:t>deviations)</a:t>
            </a:r>
            <a:r>
              <a:rPr sz="1100" spc="-5" dirty="0">
                <a:latin typeface="Arial"/>
                <a:cs typeface="Arial"/>
              </a:rPr>
              <a:t> </a:t>
            </a:r>
            <a:r>
              <a:rPr sz="1100" spc="-10" dirty="0">
                <a:latin typeface="Arial"/>
                <a:cs typeface="Arial"/>
              </a:rPr>
              <a:t>neither</a:t>
            </a:r>
            <a:r>
              <a:rPr sz="1100" spc="-5" dirty="0">
                <a:latin typeface="Arial"/>
                <a:cs typeface="Arial"/>
              </a:rPr>
              <a:t> </a:t>
            </a:r>
            <a:r>
              <a:rPr sz="1100" spc="-35" dirty="0">
                <a:latin typeface="Arial"/>
                <a:cs typeface="Arial"/>
              </a:rPr>
              <a:t>depend</a:t>
            </a:r>
            <a:r>
              <a:rPr sz="1100" spc="-5" dirty="0">
                <a:latin typeface="Arial"/>
                <a:cs typeface="Arial"/>
              </a:rPr>
              <a:t> </a:t>
            </a:r>
            <a:r>
              <a:rPr sz="1100" dirty="0">
                <a:latin typeface="Arial"/>
                <a:cs typeface="Arial"/>
              </a:rPr>
              <a:t>on</a:t>
            </a:r>
            <a:r>
              <a:rPr sz="1100" spc="-5" dirty="0">
                <a:latin typeface="Arial"/>
                <a:cs typeface="Arial"/>
              </a:rPr>
              <a:t> </a:t>
            </a:r>
            <a:r>
              <a:rPr sz="1100" spc="-10" dirty="0">
                <a:latin typeface="Arial"/>
                <a:cs typeface="Arial"/>
              </a:rPr>
              <a:t>your</a:t>
            </a:r>
            <a:r>
              <a:rPr sz="1100" spc="-5" dirty="0">
                <a:latin typeface="Arial"/>
                <a:cs typeface="Arial"/>
              </a:rPr>
              <a:t> </a:t>
            </a:r>
            <a:r>
              <a:rPr sz="1100" spc="-40" dirty="0">
                <a:latin typeface="Arial"/>
                <a:cs typeface="Arial"/>
              </a:rPr>
              <a:t>decisions</a:t>
            </a:r>
            <a:r>
              <a:rPr sz="1100" dirty="0">
                <a:latin typeface="Arial"/>
                <a:cs typeface="Arial"/>
              </a:rPr>
              <a:t> </a:t>
            </a:r>
            <a:r>
              <a:rPr sz="1100" spc="-25" dirty="0">
                <a:latin typeface="Arial"/>
                <a:cs typeface="Arial"/>
              </a:rPr>
              <a:t>nor </a:t>
            </a:r>
            <a:r>
              <a:rPr sz="1100" spc="-10" dirty="0">
                <a:latin typeface="Arial"/>
                <a:cs typeface="Arial"/>
              </a:rPr>
              <a:t>performance.</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These</a:t>
            </a:r>
            <a:r>
              <a:rPr sz="1100" spc="-15" dirty="0">
                <a:latin typeface="Arial"/>
                <a:cs typeface="Arial"/>
              </a:rPr>
              <a:t> </a:t>
            </a:r>
            <a:r>
              <a:rPr sz="1100" spc="-20" dirty="0">
                <a:latin typeface="Arial"/>
                <a:cs typeface="Arial"/>
              </a:rPr>
              <a:t>deviations</a:t>
            </a:r>
            <a:r>
              <a:rPr sz="1100" spc="-10" dirty="0">
                <a:latin typeface="Arial"/>
                <a:cs typeface="Arial"/>
              </a:rPr>
              <a:t> </a:t>
            </a:r>
            <a:r>
              <a:rPr sz="1100" spc="-30" dirty="0">
                <a:latin typeface="Arial"/>
                <a:cs typeface="Arial"/>
              </a:rPr>
              <a:t>are</a:t>
            </a:r>
            <a:r>
              <a:rPr sz="1100" spc="-10" dirty="0">
                <a:latin typeface="Arial"/>
                <a:cs typeface="Arial"/>
              </a:rPr>
              <a:t> hard </a:t>
            </a:r>
            <a:r>
              <a:rPr sz="1100" dirty="0">
                <a:latin typeface="Arial"/>
                <a:cs typeface="Arial"/>
              </a:rPr>
              <a:t>to</a:t>
            </a:r>
            <a:r>
              <a:rPr sz="1100" spc="-15" dirty="0">
                <a:latin typeface="Arial"/>
                <a:cs typeface="Arial"/>
              </a:rPr>
              <a:t> </a:t>
            </a:r>
            <a:r>
              <a:rPr sz="1100" dirty="0">
                <a:latin typeface="Arial"/>
                <a:cs typeface="Arial"/>
              </a:rPr>
              <a:t>anticipate.</a:t>
            </a:r>
            <a:r>
              <a:rPr sz="1100" spc="75" dirty="0">
                <a:latin typeface="Arial"/>
                <a:cs typeface="Arial"/>
              </a:rPr>
              <a:t> </a:t>
            </a:r>
            <a:r>
              <a:rPr sz="1100" spc="-10" dirty="0">
                <a:latin typeface="Arial"/>
                <a:cs typeface="Arial"/>
              </a:rPr>
              <a:t>For</a:t>
            </a:r>
            <a:r>
              <a:rPr sz="1100" spc="-15" dirty="0">
                <a:latin typeface="Arial"/>
                <a:cs typeface="Arial"/>
              </a:rPr>
              <a:t> </a:t>
            </a:r>
            <a:r>
              <a:rPr sz="1100" dirty="0">
                <a:latin typeface="Arial"/>
                <a:cs typeface="Arial"/>
              </a:rPr>
              <a:t>you:</a:t>
            </a:r>
            <a:r>
              <a:rPr sz="1100" spc="70" dirty="0">
                <a:latin typeface="Arial"/>
                <a:cs typeface="Arial"/>
              </a:rPr>
              <a:t> </a:t>
            </a:r>
            <a:r>
              <a:rPr sz="1100" spc="-30" dirty="0">
                <a:latin typeface="Arial"/>
                <a:cs typeface="Arial"/>
              </a:rPr>
              <a:t>arguably,</a:t>
            </a:r>
            <a:r>
              <a:rPr sz="1100" spc="-10" dirty="0">
                <a:latin typeface="Arial"/>
                <a:cs typeface="Arial"/>
              </a:rPr>
              <a:t> </a:t>
            </a:r>
            <a:r>
              <a:rPr sz="1100" spc="-45" dirty="0">
                <a:latin typeface="Arial"/>
                <a:cs typeface="Arial"/>
              </a:rPr>
              <a:t>as</a:t>
            </a:r>
            <a:r>
              <a:rPr sz="1100" spc="-10" dirty="0">
                <a:latin typeface="Arial"/>
                <a:cs typeface="Arial"/>
              </a:rPr>
              <a:t> good </a:t>
            </a:r>
            <a:r>
              <a:rPr sz="1100" spc="-45" dirty="0">
                <a:latin typeface="Arial"/>
                <a:cs typeface="Arial"/>
              </a:rPr>
              <a:t>as</a:t>
            </a:r>
            <a:r>
              <a:rPr sz="1100" spc="-10" dirty="0">
                <a:latin typeface="Arial"/>
                <a:cs typeface="Arial"/>
              </a:rPr>
              <a:t> random.</a:t>
            </a:r>
            <a:endParaRPr sz="1100" dirty="0">
              <a:latin typeface="Arial"/>
              <a:cs typeface="Arial"/>
            </a:endParaRPr>
          </a:p>
          <a:p>
            <a:pPr marL="161925" marR="95885" indent="-149860">
              <a:lnSpc>
                <a:spcPct val="114000"/>
              </a:lnSpc>
              <a:spcBef>
                <a:spcPts val="600"/>
              </a:spcBef>
              <a:spcAft>
                <a:spcPts val="600"/>
              </a:spcAft>
              <a:buAutoNum type="arabicPeriod"/>
              <a:tabLst>
                <a:tab pos="161925" algn="l"/>
              </a:tabLst>
            </a:pPr>
            <a:r>
              <a:rPr sz="1100" dirty="0">
                <a:latin typeface="Arial"/>
                <a:cs typeface="Arial"/>
              </a:rPr>
              <a:t>Would </a:t>
            </a:r>
            <a:r>
              <a:rPr sz="1100" spc="-10" dirty="0">
                <a:latin typeface="Arial"/>
                <a:cs typeface="Arial"/>
              </a:rPr>
              <a:t>you</a:t>
            </a:r>
            <a:r>
              <a:rPr sz="1100" dirty="0">
                <a:latin typeface="Arial"/>
                <a:cs typeface="Arial"/>
              </a:rPr>
              <a:t> </a:t>
            </a:r>
            <a:r>
              <a:rPr sz="1100" spc="-20" dirty="0">
                <a:latin typeface="Arial"/>
                <a:cs typeface="Arial"/>
              </a:rPr>
              <a:t>finance</a:t>
            </a:r>
            <a:r>
              <a:rPr sz="1100" spc="5" dirty="0">
                <a:latin typeface="Arial"/>
                <a:cs typeface="Arial"/>
              </a:rPr>
              <a:t> </a:t>
            </a:r>
            <a:r>
              <a:rPr sz="1100" spc="-35" dirty="0">
                <a:latin typeface="Arial"/>
                <a:cs typeface="Arial"/>
              </a:rPr>
              <a:t>these</a:t>
            </a:r>
            <a:r>
              <a:rPr sz="1100" dirty="0">
                <a:latin typeface="Arial"/>
                <a:cs typeface="Arial"/>
              </a:rPr>
              <a:t> </a:t>
            </a:r>
            <a:r>
              <a:rPr sz="1100" spc="-40" dirty="0">
                <a:latin typeface="Arial"/>
                <a:cs typeface="Arial"/>
              </a:rPr>
              <a:t>gaps</a:t>
            </a:r>
            <a:r>
              <a:rPr sz="1100" spc="5" dirty="0">
                <a:latin typeface="Arial"/>
                <a:cs typeface="Arial"/>
              </a:rPr>
              <a:t> </a:t>
            </a:r>
            <a:r>
              <a:rPr sz="1100" dirty="0">
                <a:latin typeface="Arial"/>
                <a:cs typeface="Arial"/>
              </a:rPr>
              <a:t>with </a:t>
            </a:r>
            <a:r>
              <a:rPr sz="1100" spc="-10" dirty="0">
                <a:latin typeface="Arial"/>
                <a:cs typeface="Arial"/>
              </a:rPr>
              <a:t>your</a:t>
            </a:r>
            <a:r>
              <a:rPr sz="1100" spc="5" dirty="0">
                <a:latin typeface="Arial"/>
                <a:cs typeface="Arial"/>
              </a:rPr>
              <a:t> </a:t>
            </a:r>
            <a:r>
              <a:rPr sz="1100" spc="-40" dirty="0">
                <a:latin typeface="Arial"/>
                <a:cs typeface="Arial"/>
              </a:rPr>
              <a:t>savings</a:t>
            </a:r>
            <a:r>
              <a:rPr sz="1100" dirty="0">
                <a:latin typeface="Arial"/>
                <a:cs typeface="Arial"/>
              </a:rPr>
              <a:t> </a:t>
            </a:r>
            <a:r>
              <a:rPr sz="1100" spc="-20" dirty="0">
                <a:latin typeface="Arial"/>
                <a:cs typeface="Arial"/>
              </a:rPr>
              <a:t>(cash</a:t>
            </a:r>
            <a:r>
              <a:rPr sz="1100" spc="5" dirty="0">
                <a:latin typeface="Arial"/>
                <a:cs typeface="Arial"/>
              </a:rPr>
              <a:t> </a:t>
            </a:r>
            <a:r>
              <a:rPr sz="1100" spc="-40" dirty="0">
                <a:latin typeface="Arial"/>
                <a:cs typeface="Arial"/>
              </a:rPr>
              <a:t>reserves)</a:t>
            </a:r>
            <a:r>
              <a:rPr sz="1100" dirty="0">
                <a:latin typeface="Arial"/>
                <a:cs typeface="Arial"/>
              </a:rPr>
              <a:t> or</a:t>
            </a:r>
            <a:r>
              <a:rPr sz="1100" spc="5" dirty="0">
                <a:latin typeface="Arial"/>
                <a:cs typeface="Arial"/>
              </a:rPr>
              <a:t> </a:t>
            </a:r>
            <a:r>
              <a:rPr sz="1100" dirty="0">
                <a:latin typeface="Arial"/>
                <a:cs typeface="Arial"/>
              </a:rPr>
              <a:t>with </a:t>
            </a:r>
            <a:r>
              <a:rPr sz="1100" spc="-10" dirty="0">
                <a:latin typeface="Arial"/>
                <a:cs typeface="Arial"/>
              </a:rPr>
              <a:t>your</a:t>
            </a:r>
            <a:r>
              <a:rPr sz="1100" spc="5" dirty="0">
                <a:latin typeface="Arial"/>
                <a:cs typeface="Arial"/>
              </a:rPr>
              <a:t> </a:t>
            </a:r>
            <a:r>
              <a:rPr sz="1100" spc="-10" dirty="0">
                <a:latin typeface="Arial"/>
                <a:cs typeface="Arial"/>
              </a:rPr>
              <a:t>credit </a:t>
            </a:r>
            <a:r>
              <a:rPr sz="1100" spc="-20" dirty="0">
                <a:latin typeface="Arial"/>
                <a:cs typeface="Arial"/>
              </a:rPr>
              <a:t>card</a:t>
            </a:r>
            <a:r>
              <a:rPr sz="1100" spc="75" dirty="0">
                <a:latin typeface="Arial"/>
                <a:cs typeface="Arial"/>
              </a:rPr>
              <a:t> </a:t>
            </a:r>
            <a:r>
              <a:rPr sz="1100" spc="-25" dirty="0">
                <a:latin typeface="Arial"/>
                <a:cs typeface="Arial"/>
              </a:rPr>
              <a:t>(short-</a:t>
            </a:r>
            <a:r>
              <a:rPr sz="1100" dirty="0">
                <a:latin typeface="Arial"/>
                <a:cs typeface="Arial"/>
              </a:rPr>
              <a:t>term</a:t>
            </a:r>
            <a:r>
              <a:rPr sz="1100" spc="80" dirty="0">
                <a:latin typeface="Arial"/>
                <a:cs typeface="Arial"/>
              </a:rPr>
              <a:t> </a:t>
            </a:r>
            <a:r>
              <a:rPr sz="1100" spc="-10" dirty="0">
                <a:latin typeface="Arial"/>
                <a:cs typeface="Arial"/>
              </a:rPr>
              <a:t>debt)?</a:t>
            </a:r>
            <a:endParaRPr sz="1100" dirty="0">
              <a:latin typeface="Arial"/>
              <a:cs typeface="Arial"/>
            </a:endParaRPr>
          </a:p>
        </p:txBody>
      </p:sp>
    </p:spTree>
    <p:extLst>
      <p:ext uri="{BB962C8B-B14F-4D97-AF65-F5344CB8AC3E}">
        <p14:creationId xmlns:p14="http://schemas.microsoft.com/office/powerpoint/2010/main" val="1168844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3564</TotalTime>
  <Words>5179</Words>
  <Application>Microsoft Macintosh PowerPoint</Application>
  <PresentationFormat>Custom</PresentationFormat>
  <Paragraphs>861</Paragraphs>
  <Slides>33</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Meiryo UI</vt:lpstr>
      <vt:lpstr>Aptos</vt:lpstr>
      <vt:lpstr>Arial</vt:lpstr>
      <vt:lpstr>Cambria</vt:lpstr>
      <vt:lpstr>Cambria Math</vt:lpstr>
      <vt:lpstr>Georgia</vt:lpstr>
      <vt:lpstr>Palatino Linotype</vt:lpstr>
      <vt:lpstr>Tahoma</vt:lpstr>
      <vt:lpstr>Times New Roman</vt:lpstr>
      <vt:lpstr>Office Theme</vt:lpstr>
      <vt:lpstr>Cash Reserves and Short-Term Debt Under Liquidity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Cash Reserves and Short-Term Debt Under Liquidity Constraints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Assistance and Municipal Borrowing: Unpacking the effects of the CARES Act on Government Liquidity Management</dc:title>
  <dc:creator>Luis Navarro</dc:creator>
  <cp:lastModifiedBy>Navarro Ulloa, Luis Enrique</cp:lastModifiedBy>
  <cp:revision>28</cp:revision>
  <dcterms:created xsi:type="dcterms:W3CDTF">2024-07-10T04:16:11Z</dcterms:created>
  <dcterms:modified xsi:type="dcterms:W3CDTF">2024-08-14T03:27:10Z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2024-07-10T00:00:00Z</vt:filetime>
  </property>
  <property fmtid="{D5CDD505-2E9C-101B-9397-08002B2CF9AE}" pid="3" name="Creator">
    <vt:lpwstr>LaTeX with Beamer class</vt:lpwstr>
  </property>
  <property fmtid="{D5CDD505-2E9C-101B-9397-08002B2CF9AE}" pid="4" name="LastSaved">
    <vt:filetime>2024-07-10T00:00:00Z</vt:filetime>
  </property>
  <property fmtid="{D5CDD505-2E9C-101B-9397-08002B2CF9AE}" pid="5" name="PTEX.Fullbanner">
    <vt:lpwstr>This is pdfTeX, Version 3.141592653-2.6-1.40.23 (TeX Live 2021) kpathsea version 6.3.3</vt:lpwstr>
  </property>
  <property fmtid="{D5CDD505-2E9C-101B-9397-08002B2CF9AE}" pid="6" name="Producer">
    <vt:lpwstr>pdfTeX-1.40.23</vt:lpwstr>
  </property>
</Properties>
</file>